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70" r:id="rId3"/>
    <p:sldId id="282" r:id="rId4"/>
    <p:sldId id="258" r:id="rId5"/>
    <p:sldId id="283" r:id="rId6"/>
    <p:sldId id="284" r:id="rId7"/>
    <p:sldId id="289" r:id="rId8"/>
    <p:sldId id="285" r:id="rId9"/>
    <p:sldId id="286" r:id="rId10"/>
    <p:sldId id="259" r:id="rId11"/>
    <p:sldId id="287" r:id="rId12"/>
    <p:sldId id="260" r:id="rId13"/>
    <p:sldId id="262" r:id="rId14"/>
    <p:sldId id="263" r:id="rId15"/>
    <p:sldId id="264" r:id="rId16"/>
    <p:sldId id="265" r:id="rId17"/>
    <p:sldId id="266" r:id="rId18"/>
    <p:sldId id="267" r:id="rId19"/>
    <p:sldId id="268" r:id="rId20"/>
    <p:sldId id="269" r:id="rId21"/>
    <p:sldId id="271" r:id="rId22"/>
    <p:sldId id="272" r:id="rId23"/>
    <p:sldId id="273" r:id="rId24"/>
    <p:sldId id="274" r:id="rId25"/>
    <p:sldId id="275" r:id="rId26"/>
    <p:sldId id="276" r:id="rId27"/>
    <p:sldId id="277" r:id="rId28"/>
    <p:sldId id="278" r:id="rId29"/>
    <p:sldId id="279" r:id="rId30"/>
    <p:sldId id="280" r:id="rId31"/>
    <p:sldId id="281"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42"/>
    <p:restoredTop sz="94720"/>
  </p:normalViewPr>
  <p:slideViewPr>
    <p:cSldViewPr snapToGrid="0" snapToObjects="1">
      <p:cViewPr>
        <p:scale>
          <a:sx n="60" d="100"/>
          <a:sy n="60" d="100"/>
        </p:scale>
        <p:origin x="624"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8/24/17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1344248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Students</a:t>
            </a:r>
            <a:r>
              <a:rPr lang="en-US" baseline="0" dirty="0" smtClean="0"/>
              <a:t> count off 1-4, go to different corners of the room.  10 minutes to discuss PEAS for each task, then we come back together to go over them.</a:t>
            </a:r>
          </a:p>
          <a:p>
            <a:endParaRPr lang="en-US" baseline="0" dirty="0" smtClean="0"/>
          </a:p>
          <a:p>
            <a:r>
              <a:rPr lang="en-US" baseline="0" dirty="0" smtClean="0"/>
              <a:t>Goal: get students thinking about breaking down the components of a problem, see that AI applications range widely</a:t>
            </a:r>
            <a:endParaRPr lang="en-US" dirty="0"/>
          </a:p>
        </p:txBody>
      </p:sp>
      <p:sp>
        <p:nvSpPr>
          <p:cNvPr id="4" name="Slide Number Placeholder 3"/>
          <p:cNvSpPr>
            <a:spLocks noGrp="1"/>
          </p:cNvSpPr>
          <p:nvPr>
            <p:ph type="sldNum" sz="quarter" idx="10"/>
          </p:nvPr>
        </p:nvSpPr>
        <p:spPr/>
        <p:txBody>
          <a:bodyPr/>
          <a:lstStyle/>
          <a:p>
            <a:fld id="{8AB795AA-8646-AB4D-816D-6B9268303843}" type="slidenum">
              <a:rPr lang="en-US" smtClean="0"/>
              <a:t>9</a:t>
            </a:fld>
            <a:endParaRPr lang="en-US"/>
          </a:p>
        </p:txBody>
      </p:sp>
    </p:spTree>
    <p:extLst>
      <p:ext uri="{BB962C8B-B14F-4D97-AF65-F5344CB8AC3E}">
        <p14:creationId xmlns:p14="http://schemas.microsoft.com/office/powerpoint/2010/main" val="1707930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blinking your eye (not using your entire thinking capabilities),</a:t>
            </a:r>
            <a:r>
              <a:rPr lang="en-US" baseline="0" dirty="0" smtClean="0"/>
              <a:t> vacuum cleaner moving towards nearest dirt</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13</a:t>
            </a:fld>
            <a:endParaRPr lang="en-US"/>
          </a:p>
        </p:txBody>
      </p:sp>
    </p:spTree>
    <p:extLst>
      <p:ext uri="{BB962C8B-B14F-4D97-AF65-F5344CB8AC3E}">
        <p14:creationId xmlns:p14="http://schemas.microsoft.com/office/powerpoint/2010/main" val="51851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blinking your eye (not using your entire thinking capabilities),</a:t>
            </a:r>
            <a:r>
              <a:rPr lang="en-US" baseline="0" dirty="0" smtClean="0"/>
              <a:t> vacuum cleaner moving towards nearest dirt</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16</a:t>
            </a:fld>
            <a:endParaRPr lang="en-US"/>
          </a:p>
        </p:txBody>
      </p:sp>
    </p:spTree>
    <p:extLst>
      <p:ext uri="{BB962C8B-B14F-4D97-AF65-F5344CB8AC3E}">
        <p14:creationId xmlns:p14="http://schemas.microsoft.com/office/powerpoint/2010/main" val="173012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an environment can be unknown but fully observed (e.g. a</a:t>
            </a:r>
            <a:r>
              <a:rPr lang="en-US" baseline="0" dirty="0" smtClean="0"/>
              <a:t> new game where you don’t know the controls)</a:t>
            </a:r>
            <a:endParaRPr lang="en-US" dirty="0"/>
          </a:p>
        </p:txBody>
      </p:sp>
      <p:sp>
        <p:nvSpPr>
          <p:cNvPr id="4" name="Slide Number Placeholder 3"/>
          <p:cNvSpPr>
            <a:spLocks noGrp="1"/>
          </p:cNvSpPr>
          <p:nvPr>
            <p:ph type="sldNum" sz="quarter" idx="10"/>
          </p:nvPr>
        </p:nvSpPr>
        <p:spPr/>
        <p:txBody>
          <a:bodyPr/>
          <a:lstStyle/>
          <a:p>
            <a:fld id="{8AB795AA-8646-AB4D-816D-6B9268303843}" type="slidenum">
              <a:rPr lang="en-US" smtClean="0"/>
              <a:t>29</a:t>
            </a:fld>
            <a:endParaRPr lang="en-US"/>
          </a:p>
        </p:txBody>
      </p:sp>
    </p:spTree>
    <p:extLst>
      <p:ext uri="{BB962C8B-B14F-4D97-AF65-F5344CB8AC3E}">
        <p14:creationId xmlns:p14="http://schemas.microsoft.com/office/powerpoint/2010/main" val="187415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8/24/17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8/24/17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8/24/17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8/24/17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8/24/17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eb.cse.ohio-state.edu/lair/seminar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7.png"/><Relationship Id="rId6" Type="http://schemas.openxmlformats.org/officeDocument/2006/relationships/oleObject" Target="../embeddings/oleObject2.bin"/><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3.bin"/><Relationship Id="rId5" Type="http://schemas.openxmlformats.org/officeDocument/2006/relationships/image" Target="../media/image7.png"/><Relationship Id="rId6" Type="http://schemas.openxmlformats.org/officeDocument/2006/relationships/oleObject" Target="../embeddings/oleObject4.bin"/><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0.png"/><Relationship Id="rId5" Type="http://schemas.openxmlformats.org/officeDocument/2006/relationships/oleObject" Target="../embeddings/oleObject6.bin"/><Relationship Id="rId6" Type="http://schemas.openxmlformats.org/officeDocument/2006/relationships/image" Target="../media/image7.png"/><Relationship Id="rId7" Type="http://schemas.openxmlformats.org/officeDocument/2006/relationships/image" Target="../media/image11.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8" name="Content Placeholder 7"/>
          <p:cNvSpPr>
            <a:spLocks noGrp="1"/>
          </p:cNvSpPr>
          <p:nvPr>
            <p:ph idx="1"/>
          </p:nvPr>
        </p:nvSpPr>
        <p:spPr>
          <a:xfrm>
            <a:off x="838200" y="1676770"/>
            <a:ext cx="10515600" cy="734695"/>
          </a:xfrm>
        </p:spPr>
        <p:txBody>
          <a:bodyPr>
            <a:normAutofit/>
          </a:bodyPr>
          <a:lstStyle/>
          <a:p>
            <a:pPr marL="0" indent="0">
              <a:buNone/>
            </a:pPr>
            <a:r>
              <a:rPr lang="en-US" b="1" dirty="0" smtClean="0"/>
              <a:t>Office Hours change: </a:t>
            </a:r>
            <a:r>
              <a:rPr lang="en-US" dirty="0" smtClean="0"/>
              <a:t>Mon 3:30-4:30pm, Wed 1-2pm (both in DL 580)</a:t>
            </a:r>
            <a:endParaRPr lang="en-US" dirty="0"/>
          </a:p>
        </p:txBody>
      </p:sp>
      <p:sp>
        <p:nvSpPr>
          <p:cNvPr id="4" name="Content Placeholder 7"/>
          <p:cNvSpPr txBox="1">
            <a:spLocks/>
          </p:cNvSpPr>
          <p:nvPr/>
        </p:nvSpPr>
        <p:spPr>
          <a:xfrm>
            <a:off x="838200" y="2714364"/>
            <a:ext cx="10515600" cy="1211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AI Seminar Series: </a:t>
            </a:r>
            <a:r>
              <a:rPr lang="en-US" dirty="0" smtClean="0"/>
              <a:t>Fridays 3-4pm in DL 480</a:t>
            </a:r>
          </a:p>
          <a:p>
            <a:pPr marL="0" indent="0">
              <a:buNone/>
            </a:pPr>
            <a:r>
              <a:rPr lang="en-US" dirty="0"/>
              <a:t> </a:t>
            </a:r>
            <a:r>
              <a:rPr lang="en-US" dirty="0" smtClean="0"/>
              <a:t>     Schedule here</a:t>
            </a:r>
            <a:r>
              <a:rPr lang="en-US" dirty="0"/>
              <a:t>: </a:t>
            </a:r>
            <a:r>
              <a:rPr lang="en-US" dirty="0">
                <a:hlinkClick r:id="rId2"/>
              </a:rPr>
              <a:t>http://</a:t>
            </a:r>
            <a:r>
              <a:rPr lang="en-US" dirty="0" smtClean="0">
                <a:hlinkClick r:id="rId2"/>
              </a:rPr>
              <a:t>web.cse.ohio-state.edu/lair/seminars.html</a:t>
            </a:r>
            <a:r>
              <a:rPr lang="en-US" dirty="0" smtClean="0"/>
              <a:t> </a:t>
            </a:r>
            <a:endParaRPr lang="en-US" dirty="0"/>
          </a:p>
        </p:txBody>
      </p:sp>
      <p:sp>
        <p:nvSpPr>
          <p:cNvPr id="5" name="Content Placeholder 7"/>
          <p:cNvSpPr txBox="1">
            <a:spLocks/>
          </p:cNvSpPr>
          <p:nvPr/>
        </p:nvSpPr>
        <p:spPr>
          <a:xfrm>
            <a:off x="838199" y="4264425"/>
            <a:ext cx="10985205" cy="18174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28638" indent="-508000">
              <a:buFont typeface="Arial"/>
              <a:buNone/>
            </a:pPr>
            <a:r>
              <a:rPr lang="en-US" b="1" dirty="0" smtClean="0"/>
              <a:t>If on waitlist, </a:t>
            </a:r>
            <a:r>
              <a:rPr lang="en-US" dirty="0" smtClean="0"/>
              <a:t>submit HW0 by emailing me (also please speak to me after class</a:t>
            </a:r>
            <a:r>
              <a:rPr lang="en-US" dirty="0" smtClean="0"/>
              <a:t>!)</a:t>
            </a:r>
          </a:p>
          <a:p>
            <a:pPr marL="528638" indent="-508000">
              <a:buFont typeface="Arial"/>
              <a:buNone/>
            </a:pPr>
            <a:endParaRPr lang="en-US" dirty="0"/>
          </a:p>
          <a:p>
            <a:pPr marL="528638" indent="-508000">
              <a:buFont typeface="Arial"/>
              <a:buNone/>
            </a:pPr>
            <a:r>
              <a:rPr lang="en-US" dirty="0" smtClean="0"/>
              <a:t>HW0 DUE 8/30</a:t>
            </a:r>
            <a:endParaRPr lang="en-US" dirty="0"/>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an Agent?</a:t>
            </a:r>
            <a:endParaRPr lang="en-US" dirty="0"/>
          </a:p>
        </p:txBody>
      </p:sp>
      <p:sp>
        <p:nvSpPr>
          <p:cNvPr id="3" name="Content Placeholder 2"/>
          <p:cNvSpPr>
            <a:spLocks noGrp="1"/>
          </p:cNvSpPr>
          <p:nvPr>
            <p:ph idx="1"/>
          </p:nvPr>
        </p:nvSpPr>
        <p:spPr>
          <a:xfrm>
            <a:off x="838200" y="1545572"/>
            <a:ext cx="10701528" cy="1040022"/>
          </a:xfrm>
        </p:spPr>
        <p:txBody>
          <a:bodyPr/>
          <a:lstStyle/>
          <a:p>
            <a:pPr marL="1214438" indent="-1214438">
              <a:buNone/>
            </a:pPr>
            <a:r>
              <a:rPr lang="en-US" b="1" dirty="0" smtClean="0"/>
              <a:t>Agent</a:t>
            </a:r>
            <a:r>
              <a:rPr lang="en-US" dirty="0" smtClean="0"/>
              <a:t> – an entity that </a:t>
            </a:r>
            <a:r>
              <a:rPr lang="en-US" u="sng" dirty="0" smtClean="0"/>
              <a:t>perceives</a:t>
            </a:r>
            <a:r>
              <a:rPr lang="en-US" dirty="0" smtClean="0"/>
              <a:t> its environment through </a:t>
            </a:r>
            <a:r>
              <a:rPr lang="en-US" u="sng" dirty="0" smtClean="0"/>
              <a:t>sensors</a:t>
            </a:r>
            <a:r>
              <a:rPr lang="en-US" dirty="0" smtClean="0"/>
              <a:t>, and acts on it with </a:t>
            </a:r>
            <a:r>
              <a:rPr lang="en-US" u="sng" dirty="0" smtClean="0"/>
              <a:t>actuators</a:t>
            </a:r>
            <a:r>
              <a:rPr lang="en-US" dirty="0" smtClean="0"/>
              <a:t>.</a:t>
            </a:r>
            <a:endParaRPr lang="en-US" b="1" dirty="0"/>
          </a:p>
        </p:txBody>
      </p:sp>
      <p:grpSp>
        <p:nvGrpSpPr>
          <p:cNvPr id="4" name="Group 3"/>
          <p:cNvGrpSpPr/>
          <p:nvPr/>
        </p:nvGrpSpPr>
        <p:grpSpPr>
          <a:xfrm>
            <a:off x="5815584" y="3072384"/>
            <a:ext cx="5282184" cy="2346278"/>
            <a:chOff x="4616215" y="3194447"/>
            <a:chExt cx="4052397" cy="1434703"/>
          </a:xfrm>
        </p:grpSpPr>
        <p:sp>
          <p:nvSpPr>
            <p:cNvPr id="5"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6"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7"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2000" b="1" dirty="0">
                  <a:latin typeface="Calibri" pitchFamily="34" charset="0"/>
                  <a:cs typeface="Arial" charset="0"/>
                </a:rPr>
                <a:t>Agent</a:t>
              </a:r>
            </a:p>
          </p:txBody>
        </p:sp>
        <p:grpSp>
          <p:nvGrpSpPr>
            <p:cNvPr id="8" name="Group 10"/>
            <p:cNvGrpSpPr>
              <a:grpSpLocks/>
            </p:cNvGrpSpPr>
            <p:nvPr/>
          </p:nvGrpSpPr>
          <p:grpSpPr bwMode="auto">
            <a:xfrm>
              <a:off x="5363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2400" b="1" dirty="0">
                    <a:latin typeface="Calibri" pitchFamily="34" charset="0"/>
                    <a:cs typeface="Arial" charset="0"/>
                  </a:rPr>
                  <a:t>?</a:t>
                </a:r>
              </a:p>
            </p:txBody>
          </p:sp>
        </p:grpSp>
        <p:grpSp>
          <p:nvGrpSpPr>
            <p:cNvPr id="9" name="Group 13"/>
            <p:cNvGrpSpPr>
              <a:grpSpLocks/>
            </p:cNvGrpSpPr>
            <p:nvPr/>
          </p:nvGrpSpPr>
          <p:grpSpPr bwMode="auto">
            <a:xfrm>
              <a:off x="5073252" y="3430191"/>
              <a:ext cx="1104900" cy="1059657"/>
              <a:chOff x="32" y="19"/>
              <a:chExt cx="928" cy="890"/>
            </a:xfrm>
          </p:grpSpPr>
          <p:sp>
            <p:nvSpPr>
              <p:cNvPr id="1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11"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2000" b="1" dirty="0">
                  <a:latin typeface="Calibri" pitchFamily="34" charset="0"/>
                  <a:cs typeface="Arial" charset="0"/>
                </a:rPr>
                <a:t>Environment</a:t>
              </a:r>
            </a:p>
          </p:txBody>
        </p:sp>
        <p:sp>
          <p:nvSpPr>
            <p:cNvPr id="12"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3"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14"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dirty="0">
                  <a:latin typeface="Calibri" pitchFamily="34" charset="0"/>
                  <a:cs typeface="Arial" charset="0"/>
                </a:rPr>
                <a:t>Percepts</a:t>
              </a:r>
            </a:p>
          </p:txBody>
        </p:sp>
        <p:sp>
          <p:nvSpPr>
            <p:cNvPr id="15"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dirty="0">
                  <a:latin typeface="Calibri" pitchFamily="34" charset="0"/>
                  <a:cs typeface="Arial" charset="0"/>
                </a:rPr>
                <a:t>Actions</a:t>
              </a:r>
            </a:p>
          </p:txBody>
        </p:sp>
      </p:grpSp>
      <p:sp>
        <p:nvSpPr>
          <p:cNvPr id="21" name="TextBox 20"/>
          <p:cNvSpPr txBox="1"/>
          <p:nvPr/>
        </p:nvSpPr>
        <p:spPr>
          <a:xfrm>
            <a:off x="932670" y="3167026"/>
            <a:ext cx="4178168" cy="1938992"/>
          </a:xfrm>
          <a:prstGeom prst="rect">
            <a:avLst/>
          </a:prstGeom>
          <a:noFill/>
        </p:spPr>
        <p:txBody>
          <a:bodyPr wrap="square" rtlCol="0">
            <a:spAutoFit/>
          </a:bodyPr>
          <a:lstStyle/>
          <a:p>
            <a:r>
              <a:rPr lang="en-US" sz="2400" u="sng" dirty="0" smtClean="0"/>
              <a:t>Percepts</a:t>
            </a:r>
            <a:r>
              <a:rPr lang="en-US" sz="2400" dirty="0" smtClean="0"/>
              <a:t> are constrained by</a:t>
            </a:r>
          </a:p>
          <a:p>
            <a:r>
              <a:rPr lang="en-US" sz="2400" dirty="0" smtClean="0"/>
              <a:t>       Sensors + Environment</a:t>
            </a:r>
          </a:p>
          <a:p>
            <a:endParaRPr lang="en-US" sz="2400" u="sng" dirty="0"/>
          </a:p>
          <a:p>
            <a:r>
              <a:rPr lang="en-US" sz="2400" u="sng" dirty="0" smtClean="0"/>
              <a:t>Actions</a:t>
            </a:r>
            <a:r>
              <a:rPr lang="en-US" sz="2400" dirty="0" smtClean="0"/>
              <a:t> are constrained by</a:t>
            </a:r>
          </a:p>
          <a:p>
            <a:r>
              <a:rPr lang="en-US" sz="2400" dirty="0" smtClean="0"/>
              <a:t>       Actuators + Environment</a:t>
            </a:r>
            <a:endParaRPr lang="en-US" sz="2400" u="sng" dirty="0"/>
          </a:p>
        </p:txBody>
      </p:sp>
      <p:sp>
        <p:nvSpPr>
          <p:cNvPr id="22" name="TextBox 21"/>
          <p:cNvSpPr txBox="1"/>
          <p:nvPr/>
        </p:nvSpPr>
        <p:spPr>
          <a:xfrm>
            <a:off x="2652074" y="5594218"/>
            <a:ext cx="3945410" cy="823847"/>
          </a:xfrm>
          <a:prstGeom prst="rect">
            <a:avLst/>
          </a:prstGeom>
          <a:solidFill>
            <a:schemeClr val="bg2"/>
          </a:solidFill>
          <a:ln w="12700">
            <a:solidFill>
              <a:schemeClr val="accent1">
                <a:lumMod val="75000"/>
              </a:schemeClr>
            </a:solidFill>
          </a:ln>
          <a:effectLst>
            <a:outerShdw blurRad="50800" dist="38100" dir="2700000" algn="tl" rotWithShape="0">
              <a:prstClr val="black">
                <a:alpha val="40000"/>
              </a:prstClr>
            </a:outerShdw>
          </a:effectLst>
        </p:spPr>
        <p:txBody>
          <a:bodyPr wrap="square" rtlCol="0">
            <a:spAutoFit/>
          </a:bodyPr>
          <a:lstStyle/>
          <a:p>
            <a:pPr algn="ctr"/>
            <a:r>
              <a:rPr lang="en-US" sz="2400" b="1" dirty="0" smtClean="0"/>
              <a:t>Agent Function</a:t>
            </a:r>
            <a:r>
              <a:rPr lang="en-US" sz="2400" dirty="0" smtClean="0"/>
              <a:t> – how does it choose the action?</a:t>
            </a:r>
            <a:endParaRPr lang="en-US" sz="2400" b="1" dirty="0"/>
          </a:p>
        </p:txBody>
      </p:sp>
      <p:cxnSp>
        <p:nvCxnSpPr>
          <p:cNvPr id="24" name="Straight Arrow Connector 23"/>
          <p:cNvCxnSpPr>
            <a:stCxn id="22" idx="0"/>
          </p:cNvCxnSpPr>
          <p:nvPr/>
        </p:nvCxnSpPr>
        <p:spPr>
          <a:xfrm flipV="1">
            <a:off x="4624779" y="4288666"/>
            <a:ext cx="2374727" cy="1305552"/>
          </a:xfrm>
          <a:prstGeom prst="straightConnector1">
            <a:avLst/>
          </a:prstGeom>
          <a:ln w="38100">
            <a:solidFill>
              <a:srgbClr val="BB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9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one rational?</a:t>
            </a:r>
            <a:endParaRPr lang="en-US" dirty="0"/>
          </a:p>
        </p:txBody>
      </p:sp>
      <p:sp>
        <p:nvSpPr>
          <p:cNvPr id="3" name="Content Placeholder 2"/>
          <p:cNvSpPr>
            <a:spLocks noGrp="1"/>
          </p:cNvSpPr>
          <p:nvPr>
            <p:ph idx="1"/>
          </p:nvPr>
        </p:nvSpPr>
        <p:spPr>
          <a:xfrm>
            <a:off x="838200" y="1846891"/>
            <a:ext cx="4159102" cy="619863"/>
          </a:xfrm>
        </p:spPr>
        <p:txBody>
          <a:bodyPr/>
          <a:lstStyle/>
          <a:p>
            <a:pPr marL="0" indent="0">
              <a:buNone/>
            </a:pPr>
            <a:r>
              <a:rPr lang="en-US" smtClean="0"/>
              <a:t>Actually pretty simple:</a:t>
            </a:r>
            <a:endParaRPr lang="en-US"/>
          </a:p>
        </p:txBody>
      </p:sp>
      <p:sp>
        <p:nvSpPr>
          <p:cNvPr id="4" name="Content Placeholder 2"/>
          <p:cNvSpPr txBox="1">
            <a:spLocks/>
          </p:cNvSpPr>
          <p:nvPr/>
        </p:nvSpPr>
        <p:spPr>
          <a:xfrm>
            <a:off x="2925726" y="2834133"/>
            <a:ext cx="6367130" cy="1589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200" dirty="0" smtClean="0"/>
              <a:t>A </a:t>
            </a:r>
            <a:r>
              <a:rPr lang="en-US" sz="3200" b="1" dirty="0" smtClean="0"/>
              <a:t>rational agent</a:t>
            </a:r>
            <a:r>
              <a:rPr lang="en-US" sz="3200" dirty="0" smtClean="0"/>
              <a:t> always acts to </a:t>
            </a:r>
            <a:r>
              <a:rPr lang="en-US" sz="3200" b="1" dirty="0" smtClean="0"/>
              <a:t>maximize its expected performance measure</a:t>
            </a:r>
            <a:r>
              <a:rPr lang="en-US" sz="3200" dirty="0" smtClean="0"/>
              <a:t>, given current state/percept</a:t>
            </a:r>
            <a:endParaRPr lang="en-US" sz="3200" dirty="0"/>
          </a:p>
        </p:txBody>
      </p:sp>
      <p:sp>
        <p:nvSpPr>
          <p:cNvPr id="5" name="TextBox 4"/>
          <p:cNvSpPr txBox="1"/>
          <p:nvPr/>
        </p:nvSpPr>
        <p:spPr>
          <a:xfrm>
            <a:off x="2398528" y="4976037"/>
            <a:ext cx="7421526" cy="1200329"/>
          </a:xfrm>
          <a:prstGeom prst="rect">
            <a:avLst/>
          </a:prstGeom>
          <a:solidFill>
            <a:schemeClr val="bg2"/>
          </a:solidFill>
          <a:ln w="12700">
            <a:solidFill>
              <a:schemeClr val="accent2"/>
            </a:solidFill>
          </a:ln>
          <a:effectLst>
            <a:outerShdw blurRad="50800" dist="76200" dir="2700000" algn="tl" rotWithShape="0">
              <a:prstClr val="black">
                <a:alpha val="40000"/>
              </a:prstClr>
            </a:outerShdw>
          </a:effectLst>
        </p:spPr>
        <p:txBody>
          <a:bodyPr wrap="square" rtlCol="0">
            <a:spAutoFit/>
          </a:bodyPr>
          <a:lstStyle/>
          <a:p>
            <a:r>
              <a:rPr lang="en-US" sz="2400" dirty="0" smtClean="0"/>
              <a:t>Not the same as </a:t>
            </a:r>
            <a:r>
              <a:rPr lang="en-US" sz="2400" b="1" dirty="0" smtClean="0"/>
              <a:t>omniscience </a:t>
            </a:r>
            <a:r>
              <a:rPr lang="en-US" sz="2400" dirty="0" smtClean="0"/>
              <a:t>(knowing the </a:t>
            </a:r>
            <a:r>
              <a:rPr lang="en-US" sz="2400" i="1" dirty="0" smtClean="0"/>
              <a:t>actual </a:t>
            </a:r>
            <a:r>
              <a:rPr lang="en-US" sz="2400" dirty="0" smtClean="0"/>
              <a:t>outcome of an action, instead of the </a:t>
            </a:r>
            <a:r>
              <a:rPr lang="en-US" sz="2400" i="1" dirty="0" smtClean="0"/>
              <a:t>expected </a:t>
            </a:r>
            <a:r>
              <a:rPr lang="en-US" sz="2400" dirty="0" smtClean="0"/>
              <a:t>outcome); can’t account for a piano falling from the sky.</a:t>
            </a:r>
            <a:endParaRPr lang="en-US" sz="2400" dirty="0"/>
          </a:p>
        </p:txBody>
      </p:sp>
    </p:spTree>
    <p:extLst>
      <p:ext uri="{BB962C8B-B14F-4D97-AF65-F5344CB8AC3E}">
        <p14:creationId xmlns:p14="http://schemas.microsoft.com/office/powerpoint/2010/main" val="17061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sample agents</a:t>
            </a:r>
            <a:endParaRPr lang="en-US" dirty="0"/>
          </a:p>
        </p:txBody>
      </p:sp>
      <p:sp>
        <p:nvSpPr>
          <p:cNvPr id="3" name="Content Placeholder 2"/>
          <p:cNvSpPr>
            <a:spLocks noGrp="1"/>
          </p:cNvSpPr>
          <p:nvPr>
            <p:ph idx="1"/>
          </p:nvPr>
        </p:nvSpPr>
        <p:spPr>
          <a:xfrm>
            <a:off x="838200" y="1825625"/>
            <a:ext cx="4754526" cy="4171138"/>
          </a:xfrm>
        </p:spPr>
        <p:txBody>
          <a:bodyPr/>
          <a:lstStyle/>
          <a:p>
            <a:pPr marL="0" indent="0">
              <a:buNone/>
            </a:pPr>
            <a:r>
              <a:rPr lang="en-US" b="1" dirty="0" smtClean="0"/>
              <a:t>Pacman</a:t>
            </a:r>
          </a:p>
          <a:p>
            <a:pPr marL="0" indent="0">
              <a:spcBef>
                <a:spcPts val="0"/>
              </a:spcBef>
              <a:buNone/>
            </a:pPr>
            <a:endParaRPr lang="en-US" sz="1600" dirty="0" smtClean="0"/>
          </a:p>
          <a:p>
            <a:pPr marL="0" indent="0">
              <a:buNone/>
            </a:pPr>
            <a:r>
              <a:rPr lang="en-US" sz="2400" u="sng" dirty="0" smtClean="0"/>
              <a:t>Percepts</a:t>
            </a:r>
            <a:r>
              <a:rPr lang="en-US" sz="2400" dirty="0" smtClean="0"/>
              <a:t> – squares around Pacman</a:t>
            </a:r>
          </a:p>
          <a:p>
            <a:pPr marL="0" indent="0">
              <a:buNone/>
            </a:pPr>
            <a:r>
              <a:rPr lang="en-US" sz="2400" u="sng" dirty="0" smtClean="0"/>
              <a:t>Actions</a:t>
            </a:r>
            <a:r>
              <a:rPr lang="en-US" sz="2400" dirty="0" smtClean="0"/>
              <a:t> – move U/D/L/R</a:t>
            </a:r>
          </a:p>
          <a:p>
            <a:pPr marL="0" indent="0">
              <a:buNone/>
            </a:pPr>
            <a:r>
              <a:rPr lang="en-US" sz="2400" u="sng" dirty="0" smtClean="0"/>
              <a:t>Environment</a:t>
            </a:r>
            <a:r>
              <a:rPr lang="en-US" sz="2400" dirty="0" smtClean="0"/>
              <a:t> – map with walls, dots, and ghosts</a:t>
            </a:r>
            <a:endParaRPr lang="en-US" sz="2400" u="sng" dirty="0"/>
          </a:p>
        </p:txBody>
      </p:sp>
      <p:sp>
        <p:nvSpPr>
          <p:cNvPr id="4" name="Content Placeholder 2"/>
          <p:cNvSpPr txBox="1">
            <a:spLocks/>
          </p:cNvSpPr>
          <p:nvPr/>
        </p:nvSpPr>
        <p:spPr>
          <a:xfrm>
            <a:off x="6370675" y="1825625"/>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b="1" dirty="0" smtClean="0"/>
              <a:t>Spam detector</a:t>
            </a:r>
            <a:endParaRPr lang="en-US"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400" u="sng" dirty="0">
                <a:solidFill>
                  <a:prstClr val="black"/>
                </a:solidFill>
              </a:rPr>
              <a:t>Percepts</a:t>
            </a:r>
            <a:r>
              <a:rPr lang="en-US" sz="2400" dirty="0">
                <a:solidFill>
                  <a:prstClr val="black"/>
                </a:solidFill>
              </a:rPr>
              <a:t> – </a:t>
            </a:r>
            <a:r>
              <a:rPr lang="en-US" sz="2400" dirty="0" smtClean="0">
                <a:solidFill>
                  <a:prstClr val="black"/>
                </a:solidFill>
              </a:rPr>
              <a:t>sender, subject line, body of current email</a:t>
            </a:r>
            <a:endParaRPr lang="en-US" sz="2400" dirty="0">
              <a:solidFill>
                <a:prstClr val="black"/>
              </a:solidFill>
            </a:endParaRPr>
          </a:p>
          <a:p>
            <a:pPr marL="0" lvl="0" indent="0">
              <a:buNone/>
            </a:pPr>
            <a:r>
              <a:rPr lang="en-US" sz="2400" u="sng" dirty="0">
                <a:solidFill>
                  <a:prstClr val="black"/>
                </a:solidFill>
              </a:rPr>
              <a:t>Actions</a:t>
            </a:r>
            <a:r>
              <a:rPr lang="en-US" sz="2400" dirty="0">
                <a:solidFill>
                  <a:prstClr val="black"/>
                </a:solidFill>
              </a:rPr>
              <a:t> – </a:t>
            </a:r>
            <a:r>
              <a:rPr lang="en-US" sz="2400" dirty="0" smtClean="0">
                <a:solidFill>
                  <a:prstClr val="black"/>
                </a:solidFill>
              </a:rPr>
              <a:t>mark Spam/Not Spam</a:t>
            </a:r>
            <a:endParaRPr lang="en-US" sz="2400" dirty="0">
              <a:solidFill>
                <a:prstClr val="black"/>
              </a:solidFill>
            </a:endParaRPr>
          </a:p>
          <a:p>
            <a:pPr marL="0" lvl="0" indent="0">
              <a:buNone/>
            </a:pPr>
            <a:r>
              <a:rPr lang="en-US" sz="2400" u="sng" dirty="0">
                <a:solidFill>
                  <a:prstClr val="black"/>
                </a:solidFill>
              </a:rPr>
              <a:t>Environment</a:t>
            </a:r>
            <a:r>
              <a:rPr lang="en-US" sz="2400" dirty="0">
                <a:solidFill>
                  <a:prstClr val="black"/>
                </a:solidFill>
              </a:rPr>
              <a:t> – </a:t>
            </a:r>
            <a:r>
              <a:rPr lang="en-US" sz="2400" dirty="0" smtClean="0">
                <a:solidFill>
                  <a:prstClr val="black"/>
                </a:solidFill>
              </a:rPr>
              <a:t>your email inbox</a:t>
            </a:r>
            <a:endParaRPr lang="en-US" sz="2400" u="sng" dirty="0">
              <a:solidFill>
                <a:prstClr val="black"/>
              </a:solidFill>
            </a:endParaRPr>
          </a:p>
          <a:p>
            <a:pPr marL="0" indent="0">
              <a:buNone/>
            </a:pP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351" y="4572000"/>
            <a:ext cx="1725835" cy="18181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0" y="4572000"/>
            <a:ext cx="1931877" cy="1898759"/>
          </a:xfrm>
          <a:prstGeom prst="rect">
            <a:avLst/>
          </a:prstGeom>
        </p:spPr>
      </p:pic>
    </p:spTree>
    <p:extLst>
      <p:ext uri="{BB962C8B-B14F-4D97-AF65-F5344CB8AC3E}">
        <p14:creationId xmlns:p14="http://schemas.microsoft.com/office/powerpoint/2010/main" val="207548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dirty="0" smtClean="0"/>
              <a:t>Reflex Agents</a:t>
            </a:r>
          </a:p>
        </p:txBody>
      </p:sp>
      <p:sp>
        <p:nvSpPr>
          <p:cNvPr id="1029" name="Rectangle 3"/>
          <p:cNvSpPr>
            <a:spLocks noGrp="1" noChangeArrowheads="1"/>
          </p:cNvSpPr>
          <p:nvPr>
            <p:ph idx="1"/>
          </p:nvPr>
        </p:nvSpPr>
        <p:spPr>
          <a:xfrm>
            <a:off x="363539" y="1657353"/>
            <a:ext cx="5884863" cy="4525963"/>
          </a:xfrm>
        </p:spPr>
        <p:txBody>
          <a:bodyPr/>
          <a:lstStyle/>
          <a:p>
            <a:pPr eaLnBrk="1" hangingPunct="1">
              <a:lnSpc>
                <a:spcPct val="90000"/>
              </a:lnSpc>
            </a:pPr>
            <a:r>
              <a:rPr lang="en-US" sz="2400" dirty="0" smtClean="0"/>
              <a:t>Reflex agents:</a:t>
            </a:r>
          </a:p>
          <a:p>
            <a:pPr lvl="1" eaLnBrk="1" hangingPunct="1">
              <a:lnSpc>
                <a:spcPct val="90000"/>
              </a:lnSpc>
            </a:pPr>
            <a:r>
              <a:rPr lang="en-US" sz="2000" dirty="0" smtClean="0"/>
              <a:t>Choose action based on current percept (and maybe memory)</a:t>
            </a:r>
          </a:p>
          <a:p>
            <a:pPr lvl="1" eaLnBrk="1" hangingPunct="1">
              <a:lnSpc>
                <a:spcPct val="90000"/>
              </a:lnSpc>
            </a:pPr>
            <a:r>
              <a:rPr lang="en-US" sz="2000" dirty="0" smtClean="0"/>
              <a:t>May have memory or a model of the world’s current state</a:t>
            </a:r>
          </a:p>
          <a:p>
            <a:pPr lvl="1" eaLnBrk="1" hangingPunct="1">
              <a:lnSpc>
                <a:spcPct val="90000"/>
              </a:lnSpc>
            </a:pPr>
            <a:r>
              <a:rPr lang="en-US" sz="2000" dirty="0" smtClean="0"/>
              <a:t>Do not consider the future consequences of their actions</a:t>
            </a:r>
          </a:p>
          <a:p>
            <a:pPr lvl="1" eaLnBrk="1" hangingPunct="1">
              <a:lnSpc>
                <a:spcPct val="90000"/>
              </a:lnSpc>
            </a:pPr>
            <a:r>
              <a:rPr lang="en-US" sz="2000" dirty="0" smtClean="0">
                <a:solidFill>
                  <a:srgbClr val="FF0000"/>
                </a:solidFill>
              </a:rPr>
              <a:t>Consider how the world IS</a:t>
            </a:r>
            <a:endParaRPr lang="en-US" sz="2400" dirty="0" smtClean="0"/>
          </a:p>
        </p:txBody>
      </p:sp>
      <p:graphicFrame>
        <p:nvGraphicFramePr>
          <p:cNvPr id="1026" name="Object 4"/>
          <p:cNvGraphicFramePr>
            <a:graphicFrameLocks noChangeAspect="1"/>
          </p:cNvGraphicFramePr>
          <p:nvPr/>
        </p:nvGraphicFramePr>
        <p:xfrm>
          <a:off x="6926266" y="1804993"/>
          <a:ext cx="4579937" cy="1608137"/>
        </p:xfrm>
        <a:graphic>
          <a:graphicData uri="http://schemas.openxmlformats.org/presentationml/2006/ole">
            <mc:AlternateContent xmlns:mc="http://schemas.openxmlformats.org/markup-compatibility/2006">
              <mc:Choice xmlns:v="urn:schemas-microsoft-com:vml" Requires="v">
                <p:oleObj spid="_x0000_s1126" name="Photo Editor Photo" r:id="rId4" imgW="4580017" imgH="1607619" progId="MSPhotoEd.3">
                  <p:embed/>
                </p:oleObj>
              </mc:Choice>
              <mc:Fallback>
                <p:oleObj name="Photo Editor Photo" r:id="rId4" imgW="4580017" imgH="160761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266" y="1804993"/>
                        <a:ext cx="4579937" cy="160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899273" y="4106865"/>
          <a:ext cx="4579939" cy="1652587"/>
        </p:xfrm>
        <a:graphic>
          <a:graphicData uri="http://schemas.openxmlformats.org/presentationml/2006/ole">
            <mc:AlternateContent xmlns:mc="http://schemas.openxmlformats.org/markup-compatibility/2006">
              <mc:Choice xmlns:v="urn:schemas-microsoft-com:vml" Requires="v">
                <p:oleObj spid="_x0000_s1127" name="Photo Editor Photo" r:id="rId6" imgW="4580017" imgH="1653333" progId="MSPhotoEd.3">
                  <p:embed/>
                </p:oleObj>
              </mc:Choice>
              <mc:Fallback>
                <p:oleObj name="Photo Editor Photo" r:id="rId6" imgW="4580017" imgH="1653333"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3" y="4106865"/>
                        <a:ext cx="4579939" cy="1652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4"/>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582" y="1677717"/>
            <a:ext cx="5270922" cy="4128793"/>
          </a:xfrm>
          <a:prstGeom prst="rect">
            <a:avLst/>
          </a:prstGeom>
          <a:noFill/>
          <a:ln w="38100">
            <a:noFill/>
          </a:ln>
        </p:spPr>
      </p:pic>
    </p:spTree>
    <p:extLst>
      <p:ext uri="{BB962C8B-B14F-4D97-AF65-F5344CB8AC3E}">
        <p14:creationId xmlns:p14="http://schemas.microsoft.com/office/powerpoint/2010/main" val="523900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Reflex Agent</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based on </a:t>
            </a:r>
            <a:r>
              <a:rPr lang="en-US" sz="2400" u="sng" dirty="0" smtClean="0"/>
              <a:t>current percept </a:t>
            </a:r>
            <a:r>
              <a:rPr lang="en-US" sz="2400" dirty="0" smtClean="0"/>
              <a:t>alone</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endParaRPr lang="en-US" sz="2000" u="sng" dirty="0"/>
          </a:p>
          <a:p>
            <a:pPr marL="0" indent="0">
              <a:buFont typeface="Arial"/>
              <a:buNone/>
            </a:pPr>
            <a:r>
              <a:rPr lang="en-US" sz="2000" dirty="0" smtClean="0"/>
              <a:t>[DEMOS]</a:t>
            </a: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endParaRPr lang="en-US" sz="2000" u="sng" dirty="0">
              <a:solidFill>
                <a:prstClr val="black"/>
              </a:solidFill>
            </a:endParaRPr>
          </a:p>
          <a:p>
            <a:pPr marL="0" lvl="0" indent="0">
              <a:buNone/>
            </a:pPr>
            <a:r>
              <a:rPr lang="en-US" sz="2000" dirty="0" smtClean="0">
                <a:solidFill>
                  <a:prstClr val="black"/>
                </a:solidFill>
              </a:rPr>
              <a:t>Agent function:</a:t>
            </a:r>
          </a:p>
          <a:p>
            <a:pPr marL="0" lvl="0" indent="0">
              <a:buNone/>
            </a:pPr>
            <a:r>
              <a:rPr lang="en-US" sz="2000" dirty="0">
                <a:solidFill>
                  <a:prstClr val="black"/>
                </a:solidFill>
              </a:rPr>
              <a:t> </a:t>
            </a:r>
            <a:r>
              <a:rPr lang="en-US" sz="2000" dirty="0" smtClean="0">
                <a:solidFill>
                  <a:prstClr val="black"/>
                </a:solidFill>
              </a:rPr>
              <a:t>   if </a:t>
            </a:r>
            <a:r>
              <a:rPr lang="en-US" sz="2000" dirty="0" err="1" smtClean="0">
                <a:solidFill>
                  <a:prstClr val="black"/>
                </a:solidFill>
              </a:rPr>
              <a:t>hasNigerianPrince</a:t>
            </a:r>
            <a:r>
              <a:rPr lang="en-US" sz="2000" dirty="0" smtClean="0">
                <a:solidFill>
                  <a:prstClr val="black"/>
                </a:solidFill>
              </a:rPr>
              <a:t>(body): return SPAM</a:t>
            </a:r>
          </a:p>
          <a:p>
            <a:pPr marL="0" lvl="0" indent="0">
              <a:buNone/>
            </a:pPr>
            <a:r>
              <a:rPr lang="en-US" sz="2000" dirty="0">
                <a:solidFill>
                  <a:prstClr val="black"/>
                </a:solidFill>
              </a:rPr>
              <a:t> </a:t>
            </a:r>
            <a:r>
              <a:rPr lang="en-US" sz="2000" dirty="0" smtClean="0">
                <a:solidFill>
                  <a:prstClr val="black"/>
                </a:solidFill>
              </a:rPr>
              <a:t>   else: return NOTSPAM</a:t>
            </a:r>
            <a:endParaRPr lang="en-US" sz="2000" dirty="0">
              <a:solidFill>
                <a:prstClr val="black"/>
              </a:solidFill>
            </a:endParaRPr>
          </a:p>
          <a:p>
            <a:pPr marL="0" indent="0">
              <a:buNone/>
            </a:pPr>
            <a:endParaRPr lang="en-US" b="1" dirty="0"/>
          </a:p>
        </p:txBody>
      </p:sp>
    </p:spTree>
    <p:extLst>
      <p:ext uri="{BB962C8B-B14F-4D97-AF65-F5344CB8AC3E}">
        <p14:creationId xmlns:p14="http://schemas.microsoft.com/office/powerpoint/2010/main" val="1151490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Reflex Agent</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based on </a:t>
            </a:r>
            <a:r>
              <a:rPr lang="en-US" sz="2400" u="sng" dirty="0" smtClean="0"/>
              <a:t>current percept and internal model of environment</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Model</a:t>
            </a:r>
            <a:r>
              <a:rPr lang="en-US" sz="2000" dirty="0" smtClean="0"/>
              <a:t> – which squares have I eaten dots in?</a:t>
            </a:r>
          </a:p>
        </p:txBody>
      </p:sp>
      <p:sp>
        <p:nvSpPr>
          <p:cNvPr id="5" name="Content Placeholder 2"/>
          <p:cNvSpPr txBox="1">
            <a:spLocks/>
          </p:cNvSpPr>
          <p:nvPr/>
        </p:nvSpPr>
        <p:spPr>
          <a:xfrm>
            <a:off x="6370675" y="2208396"/>
            <a:ext cx="5495260" cy="44263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Model</a:t>
            </a:r>
            <a:r>
              <a:rPr lang="en-US" sz="2000" dirty="0" smtClean="0">
                <a:solidFill>
                  <a:prstClr val="black"/>
                </a:solidFill>
              </a:rPr>
              <a:t> – per-sender message history</a:t>
            </a:r>
            <a:endParaRPr lang="en-US" sz="2000" u="sng" dirty="0" smtClean="0">
              <a:solidFill>
                <a:prstClr val="black"/>
              </a:solidFill>
            </a:endParaRPr>
          </a:p>
          <a:p>
            <a:pPr marL="0" lvl="0" indent="0">
              <a:buNone/>
            </a:pPr>
            <a:endParaRPr lang="en-US" sz="2000" u="sng" dirty="0">
              <a:solidFill>
                <a:prstClr val="black"/>
              </a:solidFill>
            </a:endParaRPr>
          </a:p>
          <a:p>
            <a:pPr marL="0" lvl="0" indent="0">
              <a:buNone/>
            </a:pPr>
            <a:r>
              <a:rPr lang="en-US" sz="2000" dirty="0" smtClean="0">
                <a:solidFill>
                  <a:prstClr val="black"/>
                </a:solidFill>
              </a:rPr>
              <a:t>Agent function:</a:t>
            </a:r>
          </a:p>
          <a:p>
            <a:pPr marL="0" lvl="0" indent="0">
              <a:buNone/>
            </a:pPr>
            <a:r>
              <a:rPr lang="en-US" sz="2000" dirty="0">
                <a:solidFill>
                  <a:prstClr val="black"/>
                </a:solidFill>
              </a:rPr>
              <a:t> </a:t>
            </a:r>
            <a:r>
              <a:rPr lang="en-US" sz="2000" dirty="0" smtClean="0">
                <a:solidFill>
                  <a:prstClr val="black"/>
                </a:solidFill>
              </a:rPr>
              <a:t>   if </a:t>
            </a:r>
            <a:r>
              <a:rPr lang="en-US" sz="2000" dirty="0" err="1" smtClean="0">
                <a:solidFill>
                  <a:prstClr val="black"/>
                </a:solidFill>
              </a:rPr>
              <a:t>haveExchangedEmails</a:t>
            </a:r>
            <a:r>
              <a:rPr lang="en-US" sz="2000" dirty="0" smtClean="0">
                <a:solidFill>
                  <a:prstClr val="black"/>
                </a:solidFill>
              </a:rPr>
              <a:t>(sender): NOTSPAM</a:t>
            </a:r>
          </a:p>
          <a:p>
            <a:pPr marL="0" lvl="0" indent="0">
              <a:buNone/>
            </a:pPr>
            <a:r>
              <a:rPr lang="en-US" sz="2000" dirty="0">
                <a:solidFill>
                  <a:prstClr val="black"/>
                </a:solidFill>
              </a:rPr>
              <a:t> </a:t>
            </a:r>
            <a:r>
              <a:rPr lang="en-US" sz="2000" dirty="0" smtClean="0">
                <a:solidFill>
                  <a:prstClr val="black"/>
                </a:solidFill>
              </a:rPr>
              <a:t>   </a:t>
            </a:r>
            <a:r>
              <a:rPr lang="en-US" sz="2000" dirty="0" err="1" smtClean="0">
                <a:solidFill>
                  <a:prstClr val="black"/>
                </a:solidFill>
              </a:rPr>
              <a:t>elif</a:t>
            </a:r>
            <a:r>
              <a:rPr lang="en-US" sz="2000" dirty="0" smtClean="0">
                <a:solidFill>
                  <a:prstClr val="black"/>
                </a:solidFill>
              </a:rPr>
              <a:t> </a:t>
            </a:r>
            <a:r>
              <a:rPr lang="en-US" sz="2000" dirty="0" err="1" smtClean="0">
                <a:solidFill>
                  <a:prstClr val="black"/>
                </a:solidFill>
              </a:rPr>
              <a:t>hasNigerianPrince</a:t>
            </a:r>
            <a:r>
              <a:rPr lang="en-US" sz="2000" dirty="0" smtClean="0">
                <a:solidFill>
                  <a:prstClr val="black"/>
                </a:solidFill>
              </a:rPr>
              <a:t>(body): return SPAM</a:t>
            </a:r>
          </a:p>
          <a:p>
            <a:pPr marL="0" lvl="0" indent="0">
              <a:buNone/>
            </a:pPr>
            <a:r>
              <a:rPr lang="en-US" sz="2000" dirty="0">
                <a:solidFill>
                  <a:prstClr val="black"/>
                </a:solidFill>
              </a:rPr>
              <a:t> </a:t>
            </a:r>
            <a:r>
              <a:rPr lang="en-US" sz="2000" dirty="0" smtClean="0">
                <a:solidFill>
                  <a:prstClr val="black"/>
                </a:solidFill>
              </a:rPr>
              <a:t>   else: return NOTSPAM</a:t>
            </a:r>
            <a:endParaRPr lang="en-US" sz="2000" dirty="0">
              <a:solidFill>
                <a:prstClr val="black"/>
              </a:solidFill>
            </a:endParaRPr>
          </a:p>
          <a:p>
            <a:pPr marL="0" indent="0">
              <a:buNone/>
            </a:pPr>
            <a:endParaRPr lang="en-US" b="1" dirty="0"/>
          </a:p>
        </p:txBody>
      </p:sp>
    </p:spTree>
    <p:extLst>
      <p:ext uri="{BB962C8B-B14F-4D97-AF65-F5344CB8AC3E}">
        <p14:creationId xmlns:p14="http://schemas.microsoft.com/office/powerpoint/2010/main" val="651233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dirty="0" smtClean="0"/>
              <a:t>Reflex Agents</a:t>
            </a:r>
          </a:p>
        </p:txBody>
      </p:sp>
      <p:sp>
        <p:nvSpPr>
          <p:cNvPr id="1029" name="Rectangle 3"/>
          <p:cNvSpPr>
            <a:spLocks noGrp="1" noChangeArrowheads="1"/>
          </p:cNvSpPr>
          <p:nvPr>
            <p:ph idx="1"/>
          </p:nvPr>
        </p:nvSpPr>
        <p:spPr>
          <a:xfrm>
            <a:off x="363539" y="1657353"/>
            <a:ext cx="5884863" cy="4525963"/>
          </a:xfrm>
        </p:spPr>
        <p:txBody>
          <a:bodyPr/>
          <a:lstStyle/>
          <a:p>
            <a:pPr eaLnBrk="1" hangingPunct="1">
              <a:lnSpc>
                <a:spcPct val="90000"/>
              </a:lnSpc>
            </a:pPr>
            <a:r>
              <a:rPr lang="en-US" sz="2400" dirty="0" smtClean="0"/>
              <a:t>Reflex agents:</a:t>
            </a:r>
          </a:p>
          <a:p>
            <a:pPr lvl="1" eaLnBrk="1" hangingPunct="1">
              <a:lnSpc>
                <a:spcPct val="90000"/>
              </a:lnSpc>
            </a:pPr>
            <a:r>
              <a:rPr lang="en-US" sz="2000" dirty="0" smtClean="0"/>
              <a:t>Choose action based on current percept (and maybe memory)</a:t>
            </a:r>
          </a:p>
          <a:p>
            <a:pPr lvl="1" eaLnBrk="1" hangingPunct="1">
              <a:lnSpc>
                <a:spcPct val="90000"/>
              </a:lnSpc>
            </a:pPr>
            <a:r>
              <a:rPr lang="en-US" sz="2000" dirty="0" smtClean="0"/>
              <a:t>May have memory or a model of the world’s current state</a:t>
            </a:r>
          </a:p>
          <a:p>
            <a:pPr lvl="1" eaLnBrk="1" hangingPunct="1">
              <a:lnSpc>
                <a:spcPct val="90000"/>
              </a:lnSpc>
            </a:pPr>
            <a:r>
              <a:rPr lang="en-US" sz="2000" dirty="0" smtClean="0"/>
              <a:t>Do not consider the future consequences of their actions</a:t>
            </a:r>
          </a:p>
          <a:p>
            <a:pPr lvl="1" eaLnBrk="1" hangingPunct="1">
              <a:lnSpc>
                <a:spcPct val="90000"/>
              </a:lnSpc>
            </a:pPr>
            <a:r>
              <a:rPr lang="en-US" sz="2000" dirty="0" smtClean="0">
                <a:solidFill>
                  <a:srgbClr val="FF0000"/>
                </a:solidFill>
              </a:rPr>
              <a:t>Consider how the world IS</a:t>
            </a:r>
          </a:p>
          <a:p>
            <a:pPr lvl="1" eaLnBrk="1" hangingPunct="1">
              <a:lnSpc>
                <a:spcPct val="90000"/>
              </a:lnSpc>
            </a:pPr>
            <a:endParaRPr lang="en-US" sz="2000" dirty="0" smtClean="0"/>
          </a:p>
          <a:p>
            <a:pPr eaLnBrk="1" hangingPunct="1">
              <a:lnSpc>
                <a:spcPct val="90000"/>
              </a:lnSpc>
            </a:pPr>
            <a:r>
              <a:rPr lang="en-US" sz="2400" dirty="0" smtClean="0"/>
              <a:t>Can a reflex agent be rational?</a:t>
            </a:r>
          </a:p>
        </p:txBody>
      </p:sp>
      <p:graphicFrame>
        <p:nvGraphicFramePr>
          <p:cNvPr id="1026" name="Object 4"/>
          <p:cNvGraphicFramePr>
            <a:graphicFrameLocks noChangeAspect="1"/>
          </p:cNvGraphicFramePr>
          <p:nvPr/>
        </p:nvGraphicFramePr>
        <p:xfrm>
          <a:off x="6926266" y="1804993"/>
          <a:ext cx="4579937" cy="1608137"/>
        </p:xfrm>
        <a:graphic>
          <a:graphicData uri="http://schemas.openxmlformats.org/presentationml/2006/ole">
            <mc:AlternateContent xmlns:mc="http://schemas.openxmlformats.org/markup-compatibility/2006">
              <mc:Choice xmlns:v="urn:schemas-microsoft-com:vml" Requires="v">
                <p:oleObj spid="_x0000_s2144" name="Photo Editor Photo" r:id="rId4" imgW="4580017" imgH="1607619" progId="MSPhotoEd.3">
                  <p:embed/>
                </p:oleObj>
              </mc:Choice>
              <mc:Fallback>
                <p:oleObj name="Photo Editor Photo" r:id="rId4" imgW="4580017" imgH="160761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266" y="1804993"/>
                        <a:ext cx="4579937" cy="1608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5"/>
          <p:cNvGraphicFramePr>
            <a:graphicFrameLocks noChangeAspect="1"/>
          </p:cNvGraphicFramePr>
          <p:nvPr/>
        </p:nvGraphicFramePr>
        <p:xfrm>
          <a:off x="6899273" y="4106865"/>
          <a:ext cx="4579939" cy="1652587"/>
        </p:xfrm>
        <a:graphic>
          <a:graphicData uri="http://schemas.openxmlformats.org/presentationml/2006/ole">
            <mc:AlternateContent xmlns:mc="http://schemas.openxmlformats.org/markup-compatibility/2006">
              <mc:Choice xmlns:v="urn:schemas-microsoft-com:vml" Requires="v">
                <p:oleObj spid="_x0000_s2145" name="Photo Editor Photo" r:id="rId6" imgW="4580017" imgH="1653333" progId="MSPhotoEd.3">
                  <p:embed/>
                </p:oleObj>
              </mc:Choice>
              <mc:Fallback>
                <p:oleObj name="Photo Editor Photo" r:id="rId6" imgW="4580017" imgH="1653333"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273" y="4106865"/>
                        <a:ext cx="4579939" cy="1652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4"/>
          <p:cNvPicPr preferRelativeResize="0">
            <a:picLocks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9582" y="1677717"/>
            <a:ext cx="5270922" cy="4128793"/>
          </a:xfrm>
          <a:prstGeom prst="rect">
            <a:avLst/>
          </a:prstGeom>
          <a:noFill/>
          <a:ln w="38100">
            <a:noFill/>
          </a:ln>
        </p:spPr>
      </p:pic>
    </p:spTree>
    <p:extLst>
      <p:ext uri="{BB962C8B-B14F-4D97-AF65-F5344CB8AC3E}">
        <p14:creationId xmlns:p14="http://schemas.microsoft.com/office/powerpoint/2010/main" val="11255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US" dirty="0" smtClean="0"/>
              <a:t>Planning Agents</a:t>
            </a:r>
          </a:p>
        </p:txBody>
      </p:sp>
      <p:sp>
        <p:nvSpPr>
          <p:cNvPr id="2053" name="Rectangle 3"/>
          <p:cNvSpPr>
            <a:spLocks noGrp="1" noChangeArrowheads="1"/>
          </p:cNvSpPr>
          <p:nvPr>
            <p:ph idx="1"/>
          </p:nvPr>
        </p:nvSpPr>
        <p:spPr>
          <a:xfrm>
            <a:off x="381000" y="1676400"/>
            <a:ext cx="5943599" cy="4525963"/>
          </a:xfrm>
        </p:spPr>
        <p:txBody>
          <a:bodyPr/>
          <a:lstStyle/>
          <a:p>
            <a:pPr eaLnBrk="1" hangingPunct="1">
              <a:lnSpc>
                <a:spcPct val="90000"/>
              </a:lnSpc>
            </a:pPr>
            <a:r>
              <a:rPr lang="en-US" sz="2400" dirty="0" smtClean="0"/>
              <a:t>Planning agents:</a:t>
            </a:r>
          </a:p>
          <a:p>
            <a:pPr lvl="1" eaLnBrk="1" hangingPunct="1">
              <a:lnSpc>
                <a:spcPct val="90000"/>
              </a:lnSpc>
            </a:pPr>
            <a:r>
              <a:rPr lang="en-US" sz="2000" dirty="0" smtClean="0"/>
              <a:t>Ask “what if”</a:t>
            </a:r>
          </a:p>
          <a:p>
            <a:pPr lvl="1" eaLnBrk="1" hangingPunct="1">
              <a:lnSpc>
                <a:spcPct val="90000"/>
              </a:lnSpc>
            </a:pPr>
            <a:r>
              <a:rPr lang="en-US" sz="2000" dirty="0" smtClean="0"/>
              <a:t>Decisions based on (hypothesized) consequences of actions</a:t>
            </a:r>
          </a:p>
          <a:p>
            <a:pPr lvl="1" eaLnBrk="1" hangingPunct="1">
              <a:lnSpc>
                <a:spcPct val="90000"/>
              </a:lnSpc>
            </a:pPr>
            <a:r>
              <a:rPr lang="en-US" sz="2000" dirty="0" smtClean="0"/>
              <a:t>Must have a model of how the world evolves in response to actions</a:t>
            </a:r>
          </a:p>
          <a:p>
            <a:pPr lvl="1" eaLnBrk="1" hangingPunct="1">
              <a:lnSpc>
                <a:spcPct val="90000"/>
              </a:lnSpc>
            </a:pPr>
            <a:r>
              <a:rPr lang="en-US" sz="2000" dirty="0" smtClean="0"/>
              <a:t>Must formulate a goal (test)</a:t>
            </a:r>
          </a:p>
          <a:p>
            <a:pPr lvl="1" eaLnBrk="1" hangingPunct="1">
              <a:lnSpc>
                <a:spcPct val="90000"/>
              </a:lnSpc>
            </a:pPr>
            <a:r>
              <a:rPr lang="en-US" sz="2000" dirty="0" smtClean="0">
                <a:solidFill>
                  <a:srgbClr val="FF0000"/>
                </a:solidFill>
              </a:rPr>
              <a:t>Consider how the world WOULD BE</a:t>
            </a:r>
            <a:endParaRPr lang="en-US" sz="2000" dirty="0" smtClean="0"/>
          </a:p>
        </p:txBody>
      </p:sp>
      <p:graphicFrame>
        <p:nvGraphicFramePr>
          <p:cNvPr id="2050" name="Object 4"/>
          <p:cNvGraphicFramePr>
            <a:graphicFrameLocks noChangeAspect="1"/>
          </p:cNvGraphicFramePr>
          <p:nvPr/>
        </p:nvGraphicFramePr>
        <p:xfrm>
          <a:off x="6899276" y="4135444"/>
          <a:ext cx="4595813" cy="1622425"/>
        </p:xfrm>
        <a:graphic>
          <a:graphicData uri="http://schemas.openxmlformats.org/presentationml/2006/ole">
            <mc:AlternateContent xmlns:mc="http://schemas.openxmlformats.org/markup-compatibility/2006">
              <mc:Choice xmlns:v="urn:schemas-microsoft-com:vml" Requires="v">
                <p:oleObj spid="_x0000_s3166" name="Photo Editor Photo" r:id="rId3" imgW="4595258" imgH="1623201" progId="MSPhotoEd.3">
                  <p:embed/>
                </p:oleObj>
              </mc:Choice>
              <mc:Fallback>
                <p:oleObj name="Photo Editor Photo" r:id="rId3" imgW="4595258" imgH="1623201"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276" y="4135444"/>
                        <a:ext cx="4595813" cy="1622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6926266" y="1797049"/>
          <a:ext cx="4579937" cy="1608139"/>
        </p:xfrm>
        <a:graphic>
          <a:graphicData uri="http://schemas.openxmlformats.org/presentationml/2006/ole">
            <mc:AlternateContent xmlns:mc="http://schemas.openxmlformats.org/markup-compatibility/2006">
              <mc:Choice xmlns:v="urn:schemas-microsoft-com:vml" Requires="v">
                <p:oleObj spid="_x0000_s3167" name="Photo Editor Photo" r:id="rId5" imgW="4580017" imgH="1607619" progId="MSPhotoEd.3">
                  <p:embed/>
                </p:oleObj>
              </mc:Choice>
              <mc:Fallback>
                <p:oleObj name="Photo Editor Photo" r:id="rId5" imgW="4580017" imgH="160761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6266" y="1797049"/>
                        <a:ext cx="4579937" cy="16081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2"/>
          <p:cNvPicPr preferRelativeResize="0">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79043" y="1747400"/>
            <a:ext cx="5262855" cy="4119999"/>
          </a:xfrm>
          <a:prstGeom prst="rect">
            <a:avLst/>
          </a:prstGeom>
          <a:noFill/>
          <a:ln w="38100">
            <a:noFill/>
          </a:ln>
        </p:spPr>
      </p:pic>
    </p:spTree>
    <p:extLst>
      <p:ext uri="{BB962C8B-B14F-4D97-AF65-F5344CB8AC3E}">
        <p14:creationId xmlns:p14="http://schemas.microsoft.com/office/powerpoint/2010/main" val="2139993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Goal-based Agents</a:t>
            </a:r>
            <a:endParaRPr lang="en-US" dirty="0"/>
          </a:p>
        </p:txBody>
      </p:sp>
      <p:sp>
        <p:nvSpPr>
          <p:cNvPr id="3" name="Content Placeholder 2"/>
          <p:cNvSpPr>
            <a:spLocks noGrp="1"/>
          </p:cNvSpPr>
          <p:nvPr>
            <p:ph idx="1"/>
          </p:nvPr>
        </p:nvSpPr>
        <p:spPr>
          <a:xfrm>
            <a:off x="838200" y="1400323"/>
            <a:ext cx="10007009" cy="577333"/>
          </a:xfrm>
        </p:spPr>
        <p:txBody>
          <a:bodyPr>
            <a:normAutofit/>
          </a:bodyPr>
          <a:lstStyle/>
          <a:p>
            <a:pPr marL="0" indent="0" algn="ctr">
              <a:buNone/>
            </a:pPr>
            <a:r>
              <a:rPr lang="en-US" sz="2400" dirty="0" smtClean="0"/>
              <a:t>Chooses action (sequence) to get from current state to some </a:t>
            </a:r>
            <a:r>
              <a:rPr lang="en-US" sz="2400" u="sng" dirty="0" smtClean="0"/>
              <a:t>goal</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Goal:</a:t>
            </a:r>
            <a:endParaRPr lang="en-US" sz="2000" u="sng" dirty="0"/>
          </a:p>
          <a:p>
            <a:pPr marL="0" indent="0">
              <a:buFont typeface="Arial"/>
              <a:buNone/>
            </a:pP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Goal</a:t>
            </a:r>
            <a:r>
              <a:rPr lang="en-US" sz="2000" dirty="0" smtClean="0">
                <a:solidFill>
                  <a:prstClr val="black"/>
                </a:solidFill>
              </a:rPr>
              <a:t>:</a:t>
            </a:r>
            <a:endParaRPr lang="en-US" sz="2000" dirty="0">
              <a:solidFill>
                <a:prstClr val="black"/>
              </a:solidFill>
            </a:endParaRPr>
          </a:p>
          <a:p>
            <a:pPr marL="0" indent="0">
              <a:buNone/>
            </a:pP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136" y="4439041"/>
            <a:ext cx="3058078" cy="2171235"/>
          </a:xfrm>
          <a:prstGeom prst="rect">
            <a:avLst/>
          </a:prstGeom>
        </p:spPr>
      </p:pic>
      <p:sp>
        <p:nvSpPr>
          <p:cNvPr id="7" name="TextBox 6"/>
          <p:cNvSpPr txBox="1"/>
          <p:nvPr/>
        </p:nvSpPr>
        <p:spPr>
          <a:xfrm>
            <a:off x="8059479" y="5039833"/>
            <a:ext cx="1382233" cy="1015663"/>
          </a:xfrm>
          <a:prstGeom prst="rect">
            <a:avLst/>
          </a:prstGeom>
          <a:noFill/>
        </p:spPr>
        <p:txBody>
          <a:bodyPr wrap="square" rtlCol="0">
            <a:spAutoFit/>
          </a:bodyPr>
          <a:lstStyle/>
          <a:p>
            <a:r>
              <a:rPr lang="en-US" sz="6000" i="1" dirty="0" smtClean="0"/>
              <a:t>???</a:t>
            </a:r>
            <a:endParaRPr lang="en-US" sz="6000" i="1" dirty="0"/>
          </a:p>
        </p:txBody>
      </p:sp>
    </p:spTree>
    <p:extLst>
      <p:ext uri="{BB962C8B-B14F-4D97-AF65-F5344CB8AC3E}">
        <p14:creationId xmlns:p14="http://schemas.microsoft.com/office/powerpoint/2010/main" val="14935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Utility-based Agents</a:t>
            </a:r>
            <a:endParaRPr lang="en-US" dirty="0"/>
          </a:p>
        </p:txBody>
      </p:sp>
      <p:sp>
        <p:nvSpPr>
          <p:cNvPr id="3" name="Content Placeholder 2"/>
          <p:cNvSpPr>
            <a:spLocks noGrp="1"/>
          </p:cNvSpPr>
          <p:nvPr>
            <p:ph idx="1"/>
          </p:nvPr>
        </p:nvSpPr>
        <p:spPr>
          <a:xfrm>
            <a:off x="816934" y="1272732"/>
            <a:ext cx="10007009" cy="808074"/>
          </a:xfrm>
        </p:spPr>
        <p:txBody>
          <a:bodyPr>
            <a:normAutofit fontScale="92500" lnSpcReduction="10000"/>
          </a:bodyPr>
          <a:lstStyle/>
          <a:p>
            <a:pPr marL="0" indent="0" algn="ctr">
              <a:buNone/>
            </a:pPr>
            <a:r>
              <a:rPr lang="en-US" sz="2400" dirty="0" smtClean="0"/>
              <a:t>Chooses action (sequence) to get from current state to </a:t>
            </a:r>
            <a:r>
              <a:rPr lang="en-US" sz="2400" smtClean="0"/>
              <a:t>some </a:t>
            </a:r>
            <a:r>
              <a:rPr lang="en-US" sz="2400" u="sng" smtClean="0"/>
              <a:t>goal</a:t>
            </a:r>
            <a:endParaRPr lang="en-US" sz="2400" dirty="0"/>
          </a:p>
          <a:p>
            <a:pPr marL="0" indent="0" algn="ctr">
              <a:buNone/>
            </a:pPr>
            <a:r>
              <a:rPr lang="en-US" sz="2400" dirty="0" smtClean="0"/>
              <a:t>with </a:t>
            </a:r>
            <a:r>
              <a:rPr lang="en-US" sz="2400" u="sng" dirty="0" smtClean="0"/>
              <a:t>maximum utility along the way</a:t>
            </a:r>
            <a:endParaRPr lang="en-US" sz="2400" dirty="0"/>
          </a:p>
        </p:txBody>
      </p:sp>
      <p:sp>
        <p:nvSpPr>
          <p:cNvPr id="4" name="Content Placeholder 2"/>
          <p:cNvSpPr txBox="1">
            <a:spLocks/>
          </p:cNvSpPr>
          <p:nvPr/>
        </p:nvSpPr>
        <p:spPr>
          <a:xfrm>
            <a:off x="838200"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Pacman</a:t>
            </a:r>
          </a:p>
          <a:p>
            <a:pPr marL="0" indent="0">
              <a:spcBef>
                <a:spcPts val="0"/>
              </a:spcBef>
              <a:buFont typeface="Arial"/>
              <a:buNone/>
            </a:pPr>
            <a:endParaRPr lang="en-US" sz="1600" dirty="0" smtClean="0"/>
          </a:p>
          <a:p>
            <a:pPr marL="0" indent="0">
              <a:buFont typeface="Arial"/>
              <a:buNone/>
            </a:pPr>
            <a:r>
              <a:rPr lang="en-US" sz="2000" u="sng" dirty="0" smtClean="0"/>
              <a:t>Percepts</a:t>
            </a:r>
            <a:r>
              <a:rPr lang="en-US" sz="2000" dirty="0" smtClean="0"/>
              <a:t> – squares around Pacman</a:t>
            </a:r>
          </a:p>
          <a:p>
            <a:pPr marL="0" indent="0">
              <a:buFont typeface="Arial"/>
              <a:buNone/>
            </a:pPr>
            <a:r>
              <a:rPr lang="en-US" sz="2000" u="sng" dirty="0" smtClean="0"/>
              <a:t>Actions</a:t>
            </a:r>
            <a:r>
              <a:rPr lang="en-US" sz="2000" dirty="0" smtClean="0"/>
              <a:t> – move U/D/L/R</a:t>
            </a:r>
          </a:p>
          <a:p>
            <a:pPr marL="0" indent="0">
              <a:buFont typeface="Arial"/>
              <a:buNone/>
            </a:pPr>
            <a:r>
              <a:rPr lang="en-US" sz="2000" u="sng" dirty="0" smtClean="0"/>
              <a:t>Environment</a:t>
            </a:r>
            <a:r>
              <a:rPr lang="en-US" sz="2000" dirty="0" smtClean="0"/>
              <a:t> – map with walls, dots, and ghosts</a:t>
            </a:r>
          </a:p>
          <a:p>
            <a:pPr marL="0" indent="0">
              <a:buFont typeface="Arial"/>
              <a:buNone/>
            </a:pPr>
            <a:r>
              <a:rPr lang="en-US" sz="2000" u="sng" dirty="0" smtClean="0"/>
              <a:t>Goal:</a:t>
            </a:r>
            <a:endParaRPr lang="en-US" sz="2000" u="sng" dirty="0"/>
          </a:p>
          <a:p>
            <a:pPr marL="0" indent="0">
              <a:buFont typeface="Arial"/>
              <a:buNone/>
            </a:pPr>
            <a:endParaRPr lang="en-US" sz="2000" dirty="0"/>
          </a:p>
        </p:txBody>
      </p:sp>
      <p:sp>
        <p:nvSpPr>
          <p:cNvPr id="5" name="Content Placeholder 2"/>
          <p:cNvSpPr txBox="1">
            <a:spLocks/>
          </p:cNvSpPr>
          <p:nvPr/>
        </p:nvSpPr>
        <p:spPr>
          <a:xfrm>
            <a:off x="6370675" y="2208397"/>
            <a:ext cx="4754526" cy="4171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0" indent="0">
              <a:buNone/>
            </a:pPr>
            <a:r>
              <a:rPr lang="en-US" sz="2400" b="1" dirty="0" smtClean="0"/>
              <a:t>Spam detector</a:t>
            </a:r>
            <a:endParaRPr lang="en-US" sz="2400" b="1" dirty="0">
              <a:solidFill>
                <a:prstClr val="black"/>
              </a:solidFill>
            </a:endParaRPr>
          </a:p>
          <a:p>
            <a:pPr marL="0" lvl="0" indent="0">
              <a:spcBef>
                <a:spcPts val="0"/>
              </a:spcBef>
              <a:buNone/>
            </a:pPr>
            <a:endParaRPr lang="en-US" sz="1600" dirty="0">
              <a:solidFill>
                <a:prstClr val="black"/>
              </a:solidFill>
            </a:endParaRPr>
          </a:p>
          <a:p>
            <a:pPr marL="0" lvl="0" indent="0">
              <a:buNone/>
            </a:pPr>
            <a:r>
              <a:rPr lang="en-US" sz="2000" u="sng" dirty="0">
                <a:solidFill>
                  <a:prstClr val="black"/>
                </a:solidFill>
              </a:rPr>
              <a:t>Percepts</a:t>
            </a:r>
            <a:r>
              <a:rPr lang="en-US" sz="2000" dirty="0">
                <a:solidFill>
                  <a:prstClr val="black"/>
                </a:solidFill>
              </a:rPr>
              <a:t> – </a:t>
            </a:r>
            <a:r>
              <a:rPr lang="en-US" sz="2000" dirty="0" smtClean="0">
                <a:solidFill>
                  <a:prstClr val="black"/>
                </a:solidFill>
              </a:rPr>
              <a:t>sender, subject line, body of current email</a:t>
            </a:r>
            <a:endParaRPr lang="en-US" sz="2000" dirty="0">
              <a:solidFill>
                <a:prstClr val="black"/>
              </a:solidFill>
            </a:endParaRPr>
          </a:p>
          <a:p>
            <a:pPr marL="0" lvl="0" indent="0">
              <a:buNone/>
            </a:pPr>
            <a:r>
              <a:rPr lang="en-US" sz="2000" u="sng" dirty="0">
                <a:solidFill>
                  <a:prstClr val="black"/>
                </a:solidFill>
              </a:rPr>
              <a:t>Actions</a:t>
            </a:r>
            <a:r>
              <a:rPr lang="en-US" sz="2000" dirty="0">
                <a:solidFill>
                  <a:prstClr val="black"/>
                </a:solidFill>
              </a:rPr>
              <a:t> – </a:t>
            </a:r>
            <a:r>
              <a:rPr lang="en-US" sz="2000" dirty="0" smtClean="0">
                <a:solidFill>
                  <a:prstClr val="black"/>
                </a:solidFill>
              </a:rPr>
              <a:t>mark Spam/Not Spam</a:t>
            </a:r>
            <a:endParaRPr lang="en-US" sz="2000" dirty="0">
              <a:solidFill>
                <a:prstClr val="black"/>
              </a:solidFill>
            </a:endParaRPr>
          </a:p>
          <a:p>
            <a:pPr marL="0" lvl="0" indent="0">
              <a:buNone/>
            </a:pPr>
            <a:r>
              <a:rPr lang="en-US" sz="2000" u="sng" dirty="0">
                <a:solidFill>
                  <a:prstClr val="black"/>
                </a:solidFill>
              </a:rPr>
              <a:t>Environment</a:t>
            </a:r>
            <a:r>
              <a:rPr lang="en-US" sz="2000" dirty="0">
                <a:solidFill>
                  <a:prstClr val="black"/>
                </a:solidFill>
              </a:rPr>
              <a:t> – </a:t>
            </a:r>
            <a:r>
              <a:rPr lang="en-US" sz="2000" dirty="0" smtClean="0">
                <a:solidFill>
                  <a:prstClr val="black"/>
                </a:solidFill>
              </a:rPr>
              <a:t>your email inbox</a:t>
            </a:r>
          </a:p>
          <a:p>
            <a:pPr marL="0" lvl="0" indent="0">
              <a:buNone/>
            </a:pPr>
            <a:r>
              <a:rPr lang="en-US" sz="2000" u="sng" dirty="0" smtClean="0">
                <a:solidFill>
                  <a:prstClr val="black"/>
                </a:solidFill>
              </a:rPr>
              <a:t>Goal</a:t>
            </a:r>
            <a:r>
              <a:rPr lang="en-US" sz="2000" dirty="0" smtClean="0">
                <a:solidFill>
                  <a:prstClr val="black"/>
                </a:solidFill>
              </a:rPr>
              <a:t>:</a:t>
            </a:r>
            <a:endParaRPr lang="en-US" sz="2000" dirty="0">
              <a:solidFill>
                <a:prstClr val="black"/>
              </a:solidFill>
            </a:endParaRPr>
          </a:p>
          <a:p>
            <a:pPr marL="0" indent="0">
              <a:buNone/>
            </a:pP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522" y="4275695"/>
            <a:ext cx="2152501" cy="1528275"/>
          </a:xfrm>
          <a:prstGeom prst="rect">
            <a:avLst/>
          </a:prstGeom>
        </p:spPr>
      </p:pic>
      <p:sp>
        <p:nvSpPr>
          <p:cNvPr id="7" name="TextBox 6"/>
          <p:cNvSpPr txBox="1"/>
          <p:nvPr/>
        </p:nvSpPr>
        <p:spPr>
          <a:xfrm rot="19187318">
            <a:off x="7251682" y="4853032"/>
            <a:ext cx="1382233" cy="1015663"/>
          </a:xfrm>
          <a:prstGeom prst="rect">
            <a:avLst/>
          </a:prstGeom>
          <a:noFill/>
        </p:spPr>
        <p:txBody>
          <a:bodyPr wrap="square" rtlCol="0">
            <a:spAutoFit/>
          </a:bodyPr>
          <a:lstStyle/>
          <a:p>
            <a:r>
              <a:rPr lang="en-US" sz="6000" i="1" dirty="0" smtClean="0">
                <a:solidFill>
                  <a:schemeClr val="accent2"/>
                </a:solidFill>
              </a:rPr>
              <a:t>???</a:t>
            </a:r>
            <a:endParaRPr lang="en-US" sz="6000" i="1" dirty="0">
              <a:solidFill>
                <a:schemeClr val="accent2"/>
              </a:solidFill>
            </a:endParaRPr>
          </a:p>
        </p:txBody>
      </p:sp>
      <p:sp>
        <p:nvSpPr>
          <p:cNvPr id="8" name="TextBox 7"/>
          <p:cNvSpPr txBox="1"/>
          <p:nvPr/>
        </p:nvSpPr>
        <p:spPr>
          <a:xfrm>
            <a:off x="1020726" y="5967673"/>
            <a:ext cx="4380614" cy="461665"/>
          </a:xfrm>
          <a:prstGeom prst="rect">
            <a:avLst/>
          </a:prstGeom>
          <a:noFill/>
        </p:spPr>
        <p:txBody>
          <a:bodyPr wrap="square" rtlCol="0">
            <a:spAutoFit/>
          </a:bodyPr>
          <a:lstStyle/>
          <a:p>
            <a:r>
              <a:rPr lang="is-IS" sz="2400" i="1" dirty="0" smtClean="0"/>
              <a:t>…in as short a path as possible!</a:t>
            </a:r>
            <a:endParaRPr lang="en-US" sz="2400" i="1" dirty="0"/>
          </a:p>
        </p:txBody>
      </p:sp>
      <p:sp>
        <p:nvSpPr>
          <p:cNvPr id="9" name="TextBox 8"/>
          <p:cNvSpPr txBox="1"/>
          <p:nvPr/>
        </p:nvSpPr>
        <p:spPr>
          <a:xfrm rot="1569250">
            <a:off x="7979605" y="5018899"/>
            <a:ext cx="1382233" cy="1015663"/>
          </a:xfrm>
          <a:prstGeom prst="rect">
            <a:avLst/>
          </a:prstGeom>
          <a:noFill/>
        </p:spPr>
        <p:txBody>
          <a:bodyPr wrap="square" rtlCol="0">
            <a:spAutoFit/>
          </a:bodyPr>
          <a:lstStyle/>
          <a:p>
            <a:r>
              <a:rPr lang="en-US" sz="6000" i="1" dirty="0" smtClean="0">
                <a:solidFill>
                  <a:srgbClr val="00B0F0"/>
                </a:solidFill>
                <a:effectLst>
                  <a:outerShdw blurRad="50800" dist="38100" dir="5400000" algn="t" rotWithShape="0">
                    <a:prstClr val="black">
                      <a:alpha val="40000"/>
                    </a:prstClr>
                  </a:outerShdw>
                </a:effectLst>
              </a:rPr>
              <a:t>???</a:t>
            </a:r>
            <a:endParaRPr lang="en-US" sz="6000" i="1" dirty="0">
              <a:solidFill>
                <a:srgbClr val="00B0F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85573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Tree>
    <p:extLst>
      <p:ext uri="{BB962C8B-B14F-4D97-AF65-F5344CB8AC3E}">
        <p14:creationId xmlns:p14="http://schemas.microsoft.com/office/powerpoint/2010/main" val="16065720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838200" y="1570443"/>
            <a:ext cx="5094767" cy="4022282"/>
          </a:xfrm>
        </p:spPr>
        <p:txBody>
          <a:bodyPr/>
          <a:lstStyle/>
          <a:p>
            <a:pPr marL="0" indent="0">
              <a:buNone/>
            </a:pPr>
            <a:r>
              <a:rPr lang="en-US" b="1" dirty="0" smtClean="0"/>
              <a:t>Reflex agents</a:t>
            </a:r>
            <a:endParaRPr lang="en-US" dirty="0" smtClean="0"/>
          </a:p>
          <a:p>
            <a:pPr marL="0" indent="0">
              <a:buNone/>
            </a:pPr>
            <a:r>
              <a:rPr lang="en-US" sz="2400" dirty="0" smtClean="0"/>
              <a:t>Act on current state (and maybe past)</a:t>
            </a:r>
          </a:p>
          <a:p>
            <a:pPr marL="0" indent="0">
              <a:buNone/>
            </a:pPr>
            <a:endParaRPr lang="en-US" sz="2400" dirty="0"/>
          </a:p>
          <a:p>
            <a:pPr marL="0" indent="0">
              <a:buNone/>
            </a:pPr>
            <a:r>
              <a:rPr lang="en-US" sz="2400" dirty="0"/>
              <a:t> </a:t>
            </a:r>
            <a:r>
              <a:rPr lang="en-US" sz="2400" dirty="0" smtClean="0"/>
              <a:t>   </a:t>
            </a:r>
            <a:r>
              <a:rPr lang="en-US" sz="2400" u="sng" dirty="0" smtClean="0"/>
              <a:t>Simple</a:t>
            </a:r>
            <a:r>
              <a:rPr lang="en-US" sz="2400" dirty="0" smtClean="0"/>
              <a:t> – current percept only</a:t>
            </a:r>
          </a:p>
          <a:p>
            <a:pPr marL="0" indent="0">
              <a:buNone/>
            </a:pPr>
            <a:r>
              <a:rPr lang="en-US" sz="2400" dirty="0"/>
              <a:t> </a:t>
            </a:r>
            <a:r>
              <a:rPr lang="en-US" sz="2400" dirty="0" smtClean="0"/>
              <a:t>   </a:t>
            </a:r>
            <a:r>
              <a:rPr lang="en-US" sz="2400" u="sng" dirty="0" smtClean="0"/>
              <a:t>Model</a:t>
            </a:r>
            <a:r>
              <a:rPr lang="en-US" sz="2400" dirty="0" smtClean="0"/>
              <a:t> – current percept and model</a:t>
            </a:r>
          </a:p>
          <a:p>
            <a:pPr marL="0" indent="0">
              <a:buNone/>
            </a:pPr>
            <a:r>
              <a:rPr lang="en-US" sz="2400" dirty="0"/>
              <a:t> </a:t>
            </a:r>
            <a:r>
              <a:rPr lang="en-US" sz="2400" dirty="0" smtClean="0"/>
              <a:t>                   of rest of environment</a:t>
            </a:r>
          </a:p>
        </p:txBody>
      </p:sp>
      <p:sp>
        <p:nvSpPr>
          <p:cNvPr id="4" name="Content Placeholder 2"/>
          <p:cNvSpPr txBox="1">
            <a:spLocks/>
          </p:cNvSpPr>
          <p:nvPr/>
        </p:nvSpPr>
        <p:spPr>
          <a:xfrm>
            <a:off x="6455734" y="1549178"/>
            <a:ext cx="5094767" cy="4022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Goal-based agents</a:t>
            </a:r>
            <a:endParaRPr lang="en-US" dirty="0" smtClean="0"/>
          </a:p>
          <a:p>
            <a:pPr marL="0" indent="0">
              <a:buFont typeface="Arial"/>
              <a:buNone/>
            </a:pPr>
            <a:r>
              <a:rPr lang="en-US" sz="2400" dirty="0" smtClean="0"/>
              <a:t>From current state to desired future</a:t>
            </a:r>
          </a:p>
          <a:p>
            <a:pPr marL="0" indent="0">
              <a:buFont typeface="Arial"/>
              <a:buNone/>
            </a:pPr>
            <a:endParaRPr lang="en-US" sz="2400" dirty="0" smtClean="0"/>
          </a:p>
          <a:p>
            <a:pPr marL="0" indent="0">
              <a:buFont typeface="Arial"/>
              <a:buNone/>
            </a:pPr>
            <a:r>
              <a:rPr lang="en-US" sz="2400" dirty="0" smtClean="0"/>
              <a:t>    </a:t>
            </a:r>
            <a:r>
              <a:rPr lang="en-US" sz="2400" u="sng" dirty="0" smtClean="0"/>
              <a:t>Goal-only </a:t>
            </a:r>
            <a:r>
              <a:rPr lang="en-US" sz="2400" dirty="0" smtClean="0"/>
              <a:t>– find </a:t>
            </a:r>
            <a:r>
              <a:rPr lang="en-US" sz="2400" i="1" dirty="0" smtClean="0"/>
              <a:t>any</a:t>
            </a:r>
            <a:r>
              <a:rPr lang="en-US" sz="2400" dirty="0" smtClean="0"/>
              <a:t> action(s) to</a:t>
            </a:r>
          </a:p>
          <a:p>
            <a:pPr marL="0" indent="0">
              <a:buFont typeface="Arial"/>
              <a:buNone/>
            </a:pPr>
            <a:r>
              <a:rPr lang="en-US" sz="2400" dirty="0"/>
              <a:t> </a:t>
            </a:r>
            <a:r>
              <a:rPr lang="en-US" sz="2400" dirty="0" smtClean="0"/>
              <a:t>                         reach the goal</a:t>
            </a:r>
          </a:p>
          <a:p>
            <a:pPr marL="0" indent="0">
              <a:buFont typeface="Arial"/>
              <a:buNone/>
            </a:pPr>
            <a:r>
              <a:rPr lang="en-US" sz="2400" dirty="0" smtClean="0"/>
              <a:t>    </a:t>
            </a:r>
            <a:r>
              <a:rPr lang="en-US" sz="2400" u="sng" dirty="0" smtClean="0"/>
              <a:t>Utility</a:t>
            </a:r>
            <a:r>
              <a:rPr lang="en-US" sz="2400" dirty="0" smtClean="0"/>
              <a:t> – find </a:t>
            </a:r>
            <a:r>
              <a:rPr lang="en-US" sz="2400" i="1" dirty="0" smtClean="0"/>
              <a:t>best</a:t>
            </a:r>
            <a:r>
              <a:rPr lang="en-US" sz="2400" dirty="0" smtClean="0"/>
              <a:t> action(s) to</a:t>
            </a:r>
          </a:p>
          <a:p>
            <a:pPr marL="0" indent="0">
              <a:buFont typeface="Arial"/>
              <a:buNone/>
            </a:pPr>
            <a:r>
              <a:rPr lang="en-US" sz="2400" dirty="0"/>
              <a:t> </a:t>
            </a:r>
            <a:r>
              <a:rPr lang="en-US" sz="2400" dirty="0" smtClean="0"/>
              <a:t>                  reach the goal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878" y="5188688"/>
            <a:ext cx="1144477" cy="12057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314" y="4988465"/>
            <a:ext cx="1634165" cy="1606151"/>
          </a:xfrm>
          <a:prstGeom prst="rect">
            <a:avLst/>
          </a:prstGeom>
        </p:spPr>
      </p:pic>
      <p:cxnSp>
        <p:nvCxnSpPr>
          <p:cNvPr id="8" name="Straight Connector 7"/>
          <p:cNvCxnSpPr/>
          <p:nvPr/>
        </p:nvCxnSpPr>
        <p:spPr>
          <a:xfrm>
            <a:off x="6096000" y="1549178"/>
            <a:ext cx="0" cy="484521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51593" y="3168914"/>
            <a:ext cx="5288813" cy="1384995"/>
          </a:xfrm>
          <a:prstGeom prst="rect">
            <a:avLst/>
          </a:prstGeom>
          <a:solidFill>
            <a:schemeClr val="accent3">
              <a:lumMod val="20000"/>
              <a:lumOff val="80000"/>
            </a:schemeClr>
          </a:solidFill>
          <a:ln w="38100">
            <a:solidFill>
              <a:srgbClr val="BB0000"/>
            </a:solidFill>
          </a:ln>
          <a:effectLst>
            <a:outerShdw blurRad="50800" dist="38100" dir="16200000" rotWithShape="0">
              <a:prstClr val="black">
                <a:alpha val="40000"/>
              </a:prstClr>
            </a:outerShdw>
          </a:effectLst>
        </p:spPr>
        <p:txBody>
          <a:bodyPr wrap="square" rtlCol="0">
            <a:spAutoFit/>
          </a:bodyPr>
          <a:lstStyle/>
          <a:p>
            <a:r>
              <a:rPr lang="en-US" sz="2800" dirty="0" smtClean="0"/>
              <a:t>Can also have a </a:t>
            </a:r>
            <a:r>
              <a:rPr lang="en-US" sz="2800" b="1" dirty="0" smtClean="0"/>
              <a:t>Learning Agent</a:t>
            </a:r>
            <a:r>
              <a:rPr lang="en-US" sz="2800" dirty="0" smtClean="0"/>
              <a:t> – we’ll talk about these later in the course!</a:t>
            </a:r>
            <a:endParaRPr lang="en-US" sz="2800" dirty="0"/>
          </a:p>
        </p:txBody>
      </p:sp>
    </p:spTree>
    <p:extLst>
      <p:ext uri="{BB962C8B-B14F-4D97-AF65-F5344CB8AC3E}">
        <p14:creationId xmlns:p14="http://schemas.microsoft.com/office/powerpoint/2010/main" val="447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Agents and Environments</a:t>
            </a:r>
            <a:endParaRPr lang="en-US" dirty="0"/>
          </a:p>
        </p:txBody>
      </p:sp>
      <p:sp>
        <p:nvSpPr>
          <p:cNvPr id="3" name="Content Placeholder 2"/>
          <p:cNvSpPr>
            <a:spLocks noGrp="1"/>
          </p:cNvSpPr>
          <p:nvPr>
            <p:ph idx="1"/>
          </p:nvPr>
        </p:nvSpPr>
        <p:spPr/>
        <p:txBody>
          <a:bodyPr/>
          <a:lstStyle/>
          <a:p>
            <a:pPr marL="0" indent="0">
              <a:buNone/>
            </a:pPr>
            <a:r>
              <a:rPr lang="en-US" dirty="0" smtClean="0"/>
              <a:t>Much (though not all!) of AI is concerned with </a:t>
            </a:r>
            <a:r>
              <a:rPr lang="en-US" b="1" dirty="0" smtClean="0"/>
              <a:t>agents</a:t>
            </a:r>
            <a:r>
              <a:rPr lang="en-US" dirty="0" smtClean="0"/>
              <a:t> operating in </a:t>
            </a:r>
            <a:r>
              <a:rPr lang="en-US" b="1" dirty="0" smtClean="0"/>
              <a:t>environments.</a:t>
            </a:r>
            <a:endParaRPr lang="en-US" dirty="0" smtClean="0"/>
          </a:p>
          <a:p>
            <a:pPr marL="0" indent="0">
              <a:buNone/>
            </a:pPr>
            <a:endParaRPr lang="en-US" dirty="0"/>
          </a:p>
          <a:p>
            <a:pPr marL="0" indent="0">
              <a:buNone/>
            </a:pPr>
            <a:r>
              <a:rPr lang="en-US" b="1" dirty="0" smtClean="0"/>
              <a:t>Agent – </a:t>
            </a:r>
            <a:r>
              <a:rPr lang="en-US" dirty="0" smtClean="0"/>
              <a:t>an entity that </a:t>
            </a:r>
            <a:r>
              <a:rPr lang="en-US" i="1" dirty="0" smtClean="0"/>
              <a:t>perceives </a:t>
            </a:r>
            <a:r>
              <a:rPr lang="en-US" dirty="0" smtClean="0"/>
              <a:t>and </a:t>
            </a:r>
            <a:r>
              <a:rPr lang="en-US" i="1" dirty="0" smtClean="0"/>
              <a:t>acts</a:t>
            </a:r>
            <a:endParaRPr lang="en-US" dirty="0" smtClean="0"/>
          </a:p>
          <a:p>
            <a:pPr marL="0" indent="0">
              <a:buNone/>
            </a:pPr>
            <a:endParaRPr lang="en-US" b="1" dirty="0"/>
          </a:p>
          <a:p>
            <a:pPr marL="0" indent="0">
              <a:buNone/>
            </a:pPr>
            <a:r>
              <a:rPr lang="en-US" b="1" dirty="0" smtClean="0"/>
              <a:t>Environment – </a:t>
            </a:r>
            <a:r>
              <a:rPr lang="en-US" dirty="0" smtClean="0"/>
              <a:t>the problem setting</a:t>
            </a:r>
            <a:endParaRPr lang="en-US" b="1" dirty="0"/>
          </a:p>
        </p:txBody>
      </p:sp>
      <p:pic>
        <p:nvPicPr>
          <p:cNvPr id="36"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81544" y="3441977"/>
            <a:ext cx="3572256" cy="2734986"/>
          </a:xfrm>
          <a:prstGeom prst="rect">
            <a:avLst/>
          </a:prstGeom>
          <a:noFill/>
        </p:spPr>
      </p:pic>
      <p:sp>
        <p:nvSpPr>
          <p:cNvPr id="4" name="Rectangle 3"/>
          <p:cNvSpPr/>
          <p:nvPr/>
        </p:nvSpPr>
        <p:spPr>
          <a:xfrm>
            <a:off x="637953" y="1616149"/>
            <a:ext cx="10441173" cy="138223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7953" y="2998381"/>
            <a:ext cx="6379535" cy="91122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25302" y="4061637"/>
            <a:ext cx="6592186" cy="893135"/>
          </a:xfrm>
          <a:prstGeom prst="roundRect">
            <a:avLst/>
          </a:prstGeom>
          <a:noFill/>
          <a:ln w="63500">
            <a:solidFill>
              <a:srgbClr val="B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98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task environments</a:t>
            </a:r>
            <a:endParaRPr lang="en-US" dirty="0"/>
          </a:p>
        </p:txBody>
      </p:sp>
      <p:sp>
        <p:nvSpPr>
          <p:cNvPr id="3" name="Content Placeholder 2"/>
          <p:cNvSpPr>
            <a:spLocks noGrp="1"/>
          </p:cNvSpPr>
          <p:nvPr>
            <p:ph idx="1"/>
          </p:nvPr>
        </p:nvSpPr>
        <p:spPr/>
        <p:txBody>
          <a:bodyPr/>
          <a:lstStyle/>
          <a:p>
            <a:pPr marL="0" indent="0">
              <a:buNone/>
            </a:pPr>
            <a:r>
              <a:rPr lang="en-US" dirty="0" smtClean="0"/>
              <a:t>6 common properties to distinguish tasks (not exhaustive)</a:t>
            </a:r>
          </a:p>
          <a:p>
            <a:pPr marL="866775" indent="-338138"/>
            <a:r>
              <a:rPr lang="en-US" b="1" dirty="0" smtClean="0"/>
              <a:t>Fully observable </a:t>
            </a:r>
            <a:r>
              <a:rPr lang="en-US" dirty="0" smtClean="0"/>
              <a:t>vs </a:t>
            </a:r>
            <a:r>
              <a:rPr lang="en-US" b="1" dirty="0" smtClean="0"/>
              <a:t>Partially observable</a:t>
            </a:r>
          </a:p>
          <a:p>
            <a:pPr marL="866775" indent="-338138"/>
            <a:r>
              <a:rPr lang="en-US" b="1" dirty="0" smtClean="0"/>
              <a:t>Single agent </a:t>
            </a:r>
            <a:r>
              <a:rPr lang="en-US" dirty="0" smtClean="0"/>
              <a:t>vs </a:t>
            </a:r>
            <a:r>
              <a:rPr lang="en-US" b="1" dirty="0" err="1"/>
              <a:t>M</a:t>
            </a:r>
            <a:r>
              <a:rPr lang="en-US" b="1" dirty="0" err="1" smtClean="0"/>
              <a:t>ultiagent</a:t>
            </a:r>
            <a:endParaRPr lang="en-US" b="1" dirty="0" smtClean="0"/>
          </a:p>
          <a:p>
            <a:pPr marL="866775" indent="-338138"/>
            <a:r>
              <a:rPr lang="en-US" b="1" dirty="0" smtClean="0"/>
              <a:t>Deterministic</a:t>
            </a:r>
            <a:r>
              <a:rPr lang="en-US" dirty="0" smtClean="0"/>
              <a:t> vs </a:t>
            </a:r>
            <a:r>
              <a:rPr lang="en-US" b="1" dirty="0" smtClean="0"/>
              <a:t>Stochastic</a:t>
            </a:r>
          </a:p>
          <a:p>
            <a:pPr marL="866775" indent="-338138"/>
            <a:r>
              <a:rPr lang="en-US" b="1" dirty="0" smtClean="0"/>
              <a:t>Episodic</a:t>
            </a:r>
            <a:r>
              <a:rPr lang="en-US" dirty="0" smtClean="0"/>
              <a:t> vs </a:t>
            </a:r>
            <a:r>
              <a:rPr lang="en-US" b="1" dirty="0" smtClean="0"/>
              <a:t>Sequential</a:t>
            </a:r>
          </a:p>
          <a:p>
            <a:pPr marL="866775" indent="-338138"/>
            <a:r>
              <a:rPr lang="en-US" b="1" dirty="0" smtClean="0"/>
              <a:t>Static</a:t>
            </a:r>
            <a:r>
              <a:rPr lang="en-US" dirty="0" smtClean="0"/>
              <a:t> vs </a:t>
            </a:r>
            <a:r>
              <a:rPr lang="en-US" b="1" dirty="0" smtClean="0"/>
              <a:t>Dynamic</a:t>
            </a:r>
          </a:p>
          <a:p>
            <a:pPr marL="866775" indent="-338138"/>
            <a:r>
              <a:rPr lang="en-US" b="1" dirty="0" smtClean="0"/>
              <a:t>Discrete</a:t>
            </a:r>
            <a:r>
              <a:rPr lang="en-US" dirty="0" smtClean="0"/>
              <a:t> vs </a:t>
            </a:r>
            <a:r>
              <a:rPr lang="en-US" b="1" dirty="0" smtClean="0"/>
              <a:t>Continuous</a:t>
            </a:r>
            <a:endParaRPr lang="en-US" b="1" dirty="0"/>
          </a:p>
        </p:txBody>
      </p:sp>
    </p:spTree>
    <p:extLst>
      <p:ext uri="{BB962C8B-B14F-4D97-AF65-F5344CB8AC3E}">
        <p14:creationId xmlns:p14="http://schemas.microsoft.com/office/powerpoint/2010/main" val="129126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observable vs partially observable</a:t>
            </a:r>
            <a:endParaRPr lang="en-US" dirty="0"/>
          </a:p>
        </p:txBody>
      </p:sp>
      <p:sp>
        <p:nvSpPr>
          <p:cNvPr id="3" name="Content Placeholder 2"/>
          <p:cNvSpPr>
            <a:spLocks noGrp="1"/>
          </p:cNvSpPr>
          <p:nvPr>
            <p:ph idx="1"/>
          </p:nvPr>
        </p:nvSpPr>
        <p:spPr/>
        <p:txBody>
          <a:bodyPr/>
          <a:lstStyle/>
          <a:p>
            <a:pPr marL="0" indent="0">
              <a:buNone/>
            </a:pPr>
            <a:r>
              <a:rPr lang="en-US" b="1" dirty="0" smtClean="0"/>
              <a:t>Fully observable</a:t>
            </a:r>
            <a:r>
              <a:rPr lang="en-US" dirty="0" smtClean="0"/>
              <a:t> – agent is able to sense everything in the environment</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Partially observable</a:t>
            </a:r>
            <a:r>
              <a:rPr lang="en-US" dirty="0" smtClean="0"/>
              <a:t> – noisy, inaccurate, or incomplete sensors</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6389"/>
          <a:stretch/>
        </p:blipFill>
        <p:spPr>
          <a:xfrm>
            <a:off x="2723707" y="2381693"/>
            <a:ext cx="5645020" cy="11695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595" y="4458651"/>
            <a:ext cx="3157870" cy="1778933"/>
          </a:xfrm>
          <a:prstGeom prst="rect">
            <a:avLst/>
          </a:prstGeom>
        </p:spPr>
      </p:pic>
    </p:spTree>
    <p:extLst>
      <p:ext uri="{BB962C8B-B14F-4D97-AF65-F5344CB8AC3E}">
        <p14:creationId xmlns:p14="http://schemas.microsoft.com/office/powerpoint/2010/main" val="9506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agent vs </a:t>
            </a:r>
            <a:r>
              <a:rPr lang="en-US" dirty="0" err="1" smtClean="0"/>
              <a:t>Multiagent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Single agent </a:t>
            </a:r>
            <a:r>
              <a:rPr lang="en-US" dirty="0" smtClean="0"/>
              <a:t>– self-explanatory</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err="1" smtClean="0"/>
              <a:t>Multiagent</a:t>
            </a:r>
            <a:r>
              <a:rPr lang="en-US" b="1" dirty="0" smtClean="0"/>
              <a:t> </a:t>
            </a:r>
            <a:r>
              <a:rPr lang="en-US" dirty="0" smtClean="0"/>
              <a:t>– task involves more than one agent, each with its own performance measure</a:t>
            </a:r>
          </a:p>
          <a:p>
            <a:pPr marL="0" indent="0">
              <a:buNone/>
            </a:pPr>
            <a:endParaRPr lang="en-US" b="1" dirty="0" smtClean="0"/>
          </a:p>
          <a:p>
            <a:pPr marL="0" indent="0">
              <a:buNone/>
            </a:pPr>
            <a:r>
              <a:rPr lang="en-US" b="1" dirty="0"/>
              <a:t> </a:t>
            </a:r>
            <a:r>
              <a:rPr lang="en-US" b="1" dirty="0" smtClean="0"/>
              <a:t>        </a:t>
            </a:r>
            <a:r>
              <a:rPr lang="en-US" dirty="0" smtClean="0"/>
              <a:t>May be </a:t>
            </a:r>
            <a:r>
              <a:rPr lang="en-US" b="1" dirty="0" smtClean="0"/>
              <a:t>competitive</a:t>
            </a:r>
            <a:r>
              <a:rPr lang="en-US" dirty="0" smtClean="0"/>
              <a:t> (measures are opposed)</a:t>
            </a:r>
          </a:p>
          <a:p>
            <a:pPr marL="0" indent="0">
              <a:buNone/>
            </a:pPr>
            <a:r>
              <a:rPr lang="en-US" dirty="0"/>
              <a:t> </a:t>
            </a:r>
            <a:r>
              <a:rPr lang="en-US" dirty="0" smtClean="0"/>
              <a:t>                 or </a:t>
            </a:r>
            <a:r>
              <a:rPr lang="en-US" b="1" dirty="0" smtClean="0"/>
              <a:t>cooperative </a:t>
            </a:r>
            <a:r>
              <a:rPr lang="en-US" dirty="0" smtClean="0"/>
              <a:t>(measures align)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928" y="4226737"/>
            <a:ext cx="741306" cy="12596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491" y="5666600"/>
            <a:ext cx="1531090" cy="10207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6200" y="1537105"/>
            <a:ext cx="2786581" cy="1999069"/>
          </a:xfrm>
          <a:prstGeom prst="rect">
            <a:avLst/>
          </a:prstGeom>
        </p:spPr>
      </p:pic>
    </p:spTree>
    <p:extLst>
      <p:ext uri="{BB962C8B-B14F-4D97-AF65-F5344CB8AC3E}">
        <p14:creationId xmlns:p14="http://schemas.microsoft.com/office/powerpoint/2010/main" val="1184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Deterministic vs Stochastic</a:t>
            </a:r>
            <a:endParaRPr lang="en-US" dirty="0"/>
          </a:p>
        </p:txBody>
      </p:sp>
      <p:sp>
        <p:nvSpPr>
          <p:cNvPr id="3" name="Content Placeholder 2"/>
          <p:cNvSpPr>
            <a:spLocks noGrp="1"/>
          </p:cNvSpPr>
          <p:nvPr>
            <p:ph idx="1"/>
          </p:nvPr>
        </p:nvSpPr>
        <p:spPr/>
        <p:txBody>
          <a:bodyPr/>
          <a:lstStyle/>
          <a:p>
            <a:pPr marL="0" indent="0">
              <a:buNone/>
            </a:pPr>
            <a:r>
              <a:rPr lang="en-US" b="1" dirty="0" smtClean="0"/>
              <a:t>Deterministic </a:t>
            </a:r>
            <a:r>
              <a:rPr lang="en-US" dirty="0" smtClean="0"/>
              <a:t>– next state of the world is fully determined by</a:t>
            </a:r>
          </a:p>
          <a:p>
            <a:pPr marL="0" indent="0">
              <a:buNone/>
            </a:pPr>
            <a:r>
              <a:rPr lang="en-US" dirty="0"/>
              <a:t> </a:t>
            </a:r>
            <a:r>
              <a:rPr lang="en-US" dirty="0" smtClean="0"/>
              <a:t>                           current state + agent action</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Stochastic </a:t>
            </a:r>
            <a:r>
              <a:rPr lang="en-US" dirty="0" smtClean="0"/>
              <a:t>– it’s not deterministic</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919" y="2505740"/>
            <a:ext cx="2700374" cy="14257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03" y="4667140"/>
            <a:ext cx="2364859" cy="1918194"/>
          </a:xfrm>
          <a:prstGeom prst="rect">
            <a:avLst/>
          </a:prstGeom>
        </p:spPr>
      </p:pic>
    </p:spTree>
    <p:extLst>
      <p:ext uri="{BB962C8B-B14F-4D97-AF65-F5344CB8AC3E}">
        <p14:creationId xmlns:p14="http://schemas.microsoft.com/office/powerpoint/2010/main" val="89278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Episodic vs Sequential</a:t>
            </a:r>
            <a:endParaRPr lang="en-US" dirty="0"/>
          </a:p>
        </p:txBody>
      </p:sp>
      <p:sp>
        <p:nvSpPr>
          <p:cNvPr id="3" name="Content Placeholder 2"/>
          <p:cNvSpPr>
            <a:spLocks noGrp="1"/>
          </p:cNvSpPr>
          <p:nvPr>
            <p:ph idx="1"/>
          </p:nvPr>
        </p:nvSpPr>
        <p:spPr/>
        <p:txBody>
          <a:bodyPr/>
          <a:lstStyle/>
          <a:p>
            <a:pPr marL="0" indent="0">
              <a:buNone/>
            </a:pPr>
            <a:r>
              <a:rPr lang="en-US" b="1" dirty="0" smtClean="0"/>
              <a:t>Episodic</a:t>
            </a:r>
            <a:r>
              <a:rPr lang="en-US" dirty="0" smtClean="0"/>
              <a:t> – Each step/decision is independent of the previous ones</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Sequential </a:t>
            </a:r>
            <a:r>
              <a:rPr lang="en-US" dirty="0" smtClean="0"/>
              <a:t>– Each step/decision affects later ones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8306" y="2335988"/>
            <a:ext cx="1409572" cy="13854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20" y="4508204"/>
            <a:ext cx="1120279" cy="1180214"/>
          </a:xfrm>
          <a:prstGeom prst="rect">
            <a:avLst/>
          </a:prstGeom>
        </p:spPr>
      </p:pic>
    </p:spTree>
    <p:extLst>
      <p:ext uri="{BB962C8B-B14F-4D97-AF65-F5344CB8AC3E}">
        <p14:creationId xmlns:p14="http://schemas.microsoft.com/office/powerpoint/2010/main" val="17296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vs Dynamic</a:t>
            </a:r>
            <a:endParaRPr lang="en-US" dirty="0"/>
          </a:p>
        </p:txBody>
      </p:sp>
      <p:sp>
        <p:nvSpPr>
          <p:cNvPr id="3" name="Content Placeholder 2"/>
          <p:cNvSpPr>
            <a:spLocks noGrp="1"/>
          </p:cNvSpPr>
          <p:nvPr>
            <p:ph idx="1"/>
          </p:nvPr>
        </p:nvSpPr>
        <p:spPr/>
        <p:txBody>
          <a:bodyPr/>
          <a:lstStyle/>
          <a:p>
            <a:pPr marL="0" indent="0">
              <a:buNone/>
            </a:pPr>
            <a:r>
              <a:rPr lang="en-US" b="1" dirty="0" smtClean="0"/>
              <a:t>Static </a:t>
            </a:r>
            <a:r>
              <a:rPr lang="en-US" dirty="0" smtClean="0"/>
              <a:t>– world doesn’t change while agent is choosing an action</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Dynamic</a:t>
            </a:r>
            <a:r>
              <a:rPr lang="en-US" dirty="0" smtClean="0"/>
              <a:t> – decision time matters!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01294"/>
            <a:ext cx="2651642" cy="26516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193" y="1931950"/>
            <a:ext cx="1004109" cy="1706230"/>
          </a:xfrm>
          <a:prstGeom prst="rect">
            <a:avLst/>
          </a:prstGeom>
        </p:spPr>
      </p:pic>
    </p:spTree>
    <p:extLst>
      <p:ext uri="{BB962C8B-B14F-4D97-AF65-F5344CB8AC3E}">
        <p14:creationId xmlns:p14="http://schemas.microsoft.com/office/powerpoint/2010/main" val="141362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vs Continuous</a:t>
            </a:r>
            <a:endParaRPr lang="en-US" dirty="0"/>
          </a:p>
        </p:txBody>
      </p:sp>
      <p:sp>
        <p:nvSpPr>
          <p:cNvPr id="3" name="Content Placeholder 2"/>
          <p:cNvSpPr>
            <a:spLocks noGrp="1"/>
          </p:cNvSpPr>
          <p:nvPr>
            <p:ph idx="1"/>
          </p:nvPr>
        </p:nvSpPr>
        <p:spPr/>
        <p:txBody>
          <a:bodyPr/>
          <a:lstStyle/>
          <a:p>
            <a:pPr marL="0" indent="0">
              <a:buNone/>
            </a:pPr>
            <a:r>
              <a:rPr lang="en-US" b="1" dirty="0" smtClean="0"/>
              <a:t>Discrete </a:t>
            </a:r>
            <a:r>
              <a:rPr lang="en-US" dirty="0" smtClean="0"/>
              <a:t>– possible states/actions are distinct; world changes discretely</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b="1" dirty="0" smtClean="0"/>
              <a:t>Continuous</a:t>
            </a:r>
            <a:r>
              <a:rPr lang="en-US" dirty="0" smtClean="0"/>
              <a:t> – states/actions take on continuous values</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184" y="4413134"/>
            <a:ext cx="3188007" cy="21253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284" y="2209800"/>
            <a:ext cx="1292108" cy="1292108"/>
          </a:xfrm>
          <a:prstGeom prst="rect">
            <a:avLst/>
          </a:prstGeom>
        </p:spPr>
      </p:pic>
    </p:spTree>
    <p:extLst>
      <p:ext uri="{BB962C8B-B14F-4D97-AF65-F5344CB8AC3E}">
        <p14:creationId xmlns:p14="http://schemas.microsoft.com/office/powerpoint/2010/main" val="3872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level of agent knowledge</a:t>
            </a:r>
            <a:endParaRPr lang="en-US" dirty="0"/>
          </a:p>
        </p:txBody>
      </p:sp>
      <p:sp>
        <p:nvSpPr>
          <p:cNvPr id="3" name="Content Placeholder 2"/>
          <p:cNvSpPr>
            <a:spLocks noGrp="1"/>
          </p:cNvSpPr>
          <p:nvPr>
            <p:ph idx="1"/>
          </p:nvPr>
        </p:nvSpPr>
        <p:spPr/>
        <p:txBody>
          <a:bodyPr/>
          <a:lstStyle/>
          <a:p>
            <a:pPr marL="0" indent="0">
              <a:buNone/>
            </a:pPr>
            <a:r>
              <a:rPr lang="en-US" dirty="0" smtClean="0"/>
              <a:t>Environment is </a:t>
            </a:r>
            <a:r>
              <a:rPr lang="en-US" b="1" dirty="0" smtClean="0"/>
              <a:t>known </a:t>
            </a:r>
            <a:r>
              <a:rPr lang="en-US" dirty="0" smtClean="0"/>
              <a:t>– agent knows the “rules” of the world</a:t>
            </a:r>
          </a:p>
          <a:p>
            <a:pPr marL="0" indent="0">
              <a:buNone/>
            </a:pPr>
            <a:endParaRPr lang="en-US" dirty="0" smtClean="0"/>
          </a:p>
          <a:p>
            <a:pPr marL="0" indent="0">
              <a:buNone/>
            </a:pPr>
            <a:endParaRPr lang="en-US" b="1" dirty="0" smtClean="0"/>
          </a:p>
          <a:p>
            <a:pPr marL="0" indent="0">
              <a:buNone/>
            </a:pPr>
            <a:endParaRPr lang="en-US" b="1" dirty="0"/>
          </a:p>
          <a:p>
            <a:pPr marL="0" indent="0">
              <a:buNone/>
            </a:pPr>
            <a:r>
              <a:rPr lang="en-US" dirty="0" smtClean="0"/>
              <a:t>Environment is </a:t>
            </a:r>
            <a:r>
              <a:rPr lang="en-US" b="1" dirty="0" smtClean="0"/>
              <a:t>unknown </a:t>
            </a:r>
            <a:r>
              <a:rPr lang="en-US" dirty="0" smtClean="0"/>
              <a:t>– agent has partial knowledge of the rules</a:t>
            </a:r>
            <a:endParaRPr lang="en-US" b="1" dirty="0" smtClean="0"/>
          </a:p>
        </p:txBody>
      </p:sp>
      <p:grpSp>
        <p:nvGrpSpPr>
          <p:cNvPr id="13" name="Group 12"/>
          <p:cNvGrpSpPr/>
          <p:nvPr/>
        </p:nvGrpSpPr>
        <p:grpSpPr>
          <a:xfrm>
            <a:off x="2571761" y="4633291"/>
            <a:ext cx="7267807" cy="1823324"/>
            <a:chOff x="2571761" y="4633291"/>
            <a:chExt cx="7267807" cy="1823324"/>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923" y="4694553"/>
              <a:ext cx="3023645" cy="1700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61" y="4633291"/>
              <a:ext cx="2510601" cy="1823324"/>
            </a:xfrm>
            <a:prstGeom prst="rect">
              <a:avLst/>
            </a:prstGeom>
          </p:spPr>
        </p:pic>
        <p:cxnSp>
          <p:nvCxnSpPr>
            <p:cNvPr id="7" name="Straight Arrow Connector 6"/>
            <p:cNvCxnSpPr>
              <a:stCxn id="5" idx="3"/>
            </p:cNvCxnSpPr>
            <p:nvPr/>
          </p:nvCxnSpPr>
          <p:spPr>
            <a:xfrm>
              <a:off x="5082362" y="5544953"/>
              <a:ext cx="1552354"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28931" y="5065246"/>
              <a:ext cx="829339" cy="400110"/>
            </a:xfrm>
            <a:prstGeom prst="rect">
              <a:avLst/>
            </a:prstGeom>
            <a:noFill/>
          </p:spPr>
          <p:txBody>
            <a:bodyPr wrap="square" rtlCol="0">
              <a:spAutoFit/>
            </a:bodyPr>
            <a:lstStyle/>
            <a:p>
              <a:r>
                <a:rPr lang="en-US" sz="2000" i="1" dirty="0" smtClean="0"/>
                <a:t>???</a:t>
              </a:r>
              <a:endParaRPr lang="en-US" sz="2000" i="1" dirty="0"/>
            </a:p>
          </p:txBody>
        </p:sp>
      </p:gr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4607" y="2231576"/>
            <a:ext cx="2291316" cy="1453713"/>
          </a:xfrm>
          <a:prstGeom prst="rect">
            <a:avLst/>
          </a:prstGeom>
        </p:spPr>
      </p:pic>
    </p:spTree>
    <p:extLst>
      <p:ext uri="{BB962C8B-B14F-4D97-AF65-F5344CB8AC3E}">
        <p14:creationId xmlns:p14="http://schemas.microsoft.com/office/powerpoint/2010/main" val="152876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317897" y="1369644"/>
            <a:ext cx="7357730" cy="1671268"/>
          </a:xfrm>
        </p:spPr>
        <p:txBody>
          <a:bodyPr>
            <a:normAutofit/>
          </a:bodyPr>
          <a:lstStyle/>
          <a:p>
            <a:pPr algn="ctr"/>
            <a:r>
              <a:rPr lang="en-US" sz="3600" dirty="0" smtClean="0"/>
              <a:t>Fundamental question for this lecture (and really this whole class!):</a:t>
            </a:r>
            <a:endParaRPr lang="en-US" sz="3600" dirty="0"/>
          </a:p>
        </p:txBody>
      </p:sp>
      <p:sp>
        <p:nvSpPr>
          <p:cNvPr id="6" name="TextBox 5"/>
          <p:cNvSpPr txBox="1"/>
          <p:nvPr/>
        </p:nvSpPr>
        <p:spPr>
          <a:xfrm>
            <a:off x="1786269" y="3402418"/>
            <a:ext cx="8420986" cy="1446550"/>
          </a:xfrm>
          <a:prstGeom prst="rect">
            <a:avLst/>
          </a:prstGeom>
          <a:noFill/>
        </p:spPr>
        <p:txBody>
          <a:bodyPr wrap="square" rtlCol="0">
            <a:spAutoFit/>
          </a:bodyPr>
          <a:lstStyle/>
          <a:p>
            <a:pPr algn="ctr"/>
            <a:r>
              <a:rPr lang="en-US" sz="4400" b="1" dirty="0" smtClean="0"/>
              <a:t>How do you turn a real-world problem into an AI solution?</a:t>
            </a:r>
            <a:endParaRPr lang="en-US" sz="4400" b="1" dirty="0"/>
          </a:p>
        </p:txBody>
      </p:sp>
    </p:spTree>
    <p:extLst>
      <p:ext uri="{BB962C8B-B14F-4D97-AF65-F5344CB8AC3E}">
        <p14:creationId xmlns:p14="http://schemas.microsoft.com/office/powerpoint/2010/main" val="179062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task environments</a:t>
            </a:r>
            <a:endParaRPr lang="en-US" dirty="0"/>
          </a:p>
        </p:txBody>
      </p:sp>
      <p:sp>
        <p:nvSpPr>
          <p:cNvPr id="3" name="Content Placeholder 2"/>
          <p:cNvSpPr>
            <a:spLocks noGrp="1"/>
          </p:cNvSpPr>
          <p:nvPr>
            <p:ph idx="1"/>
          </p:nvPr>
        </p:nvSpPr>
        <p:spPr/>
        <p:txBody>
          <a:bodyPr/>
          <a:lstStyle/>
          <a:p>
            <a:pPr marL="0" indent="0">
              <a:buNone/>
            </a:pPr>
            <a:r>
              <a:rPr lang="en-US" dirty="0" smtClean="0"/>
              <a:t>6 common properties to distinguish tasks (not exhaustive)</a:t>
            </a:r>
          </a:p>
          <a:p>
            <a:pPr marL="866775" indent="-338138"/>
            <a:r>
              <a:rPr lang="en-US" b="1" dirty="0" smtClean="0"/>
              <a:t>Fully observable </a:t>
            </a:r>
            <a:r>
              <a:rPr lang="en-US" dirty="0" smtClean="0"/>
              <a:t>vs </a:t>
            </a:r>
            <a:r>
              <a:rPr lang="en-US" b="1" dirty="0" smtClean="0"/>
              <a:t>Partially observable</a:t>
            </a:r>
          </a:p>
          <a:p>
            <a:pPr marL="866775" indent="-338138"/>
            <a:r>
              <a:rPr lang="en-US" b="1" dirty="0" smtClean="0"/>
              <a:t>Single agent </a:t>
            </a:r>
            <a:r>
              <a:rPr lang="en-US" dirty="0" smtClean="0"/>
              <a:t>vs </a:t>
            </a:r>
            <a:r>
              <a:rPr lang="en-US" b="1" dirty="0" err="1"/>
              <a:t>M</a:t>
            </a:r>
            <a:r>
              <a:rPr lang="en-US" b="1" dirty="0" err="1" smtClean="0"/>
              <a:t>ultiagent</a:t>
            </a:r>
            <a:endParaRPr lang="en-US" b="1" dirty="0" smtClean="0"/>
          </a:p>
          <a:p>
            <a:pPr marL="866775" indent="-338138"/>
            <a:r>
              <a:rPr lang="en-US" b="1" dirty="0" smtClean="0"/>
              <a:t>Deterministic</a:t>
            </a:r>
            <a:r>
              <a:rPr lang="en-US" dirty="0" smtClean="0"/>
              <a:t> vs </a:t>
            </a:r>
            <a:r>
              <a:rPr lang="en-US" b="1" dirty="0" smtClean="0"/>
              <a:t>Stochastic</a:t>
            </a:r>
          </a:p>
          <a:p>
            <a:pPr marL="866775" indent="-338138"/>
            <a:r>
              <a:rPr lang="en-US" b="1" dirty="0" smtClean="0"/>
              <a:t>Episodic</a:t>
            </a:r>
            <a:r>
              <a:rPr lang="en-US" dirty="0" smtClean="0"/>
              <a:t> vs </a:t>
            </a:r>
            <a:r>
              <a:rPr lang="en-US" b="1" dirty="0" smtClean="0"/>
              <a:t>Sequential</a:t>
            </a:r>
          </a:p>
          <a:p>
            <a:pPr marL="866775" indent="-338138"/>
            <a:r>
              <a:rPr lang="en-US" b="1" dirty="0" smtClean="0"/>
              <a:t>Static</a:t>
            </a:r>
            <a:r>
              <a:rPr lang="en-US" dirty="0" smtClean="0"/>
              <a:t> vs </a:t>
            </a:r>
            <a:r>
              <a:rPr lang="en-US" b="1" dirty="0" smtClean="0"/>
              <a:t>Dynamic</a:t>
            </a:r>
          </a:p>
          <a:p>
            <a:pPr marL="866775" indent="-338138"/>
            <a:r>
              <a:rPr lang="en-US" b="1" dirty="0" smtClean="0"/>
              <a:t>Discrete</a:t>
            </a:r>
            <a:r>
              <a:rPr lang="en-US" dirty="0" smtClean="0"/>
              <a:t> vs </a:t>
            </a:r>
            <a:r>
              <a:rPr lang="en-US" b="1" dirty="0" smtClean="0"/>
              <a:t>Continuous</a:t>
            </a:r>
            <a:endParaRPr lang="en-US" b="1" dirty="0"/>
          </a:p>
        </p:txBody>
      </p:sp>
      <p:sp>
        <p:nvSpPr>
          <p:cNvPr id="4" name="TextBox 3"/>
          <p:cNvSpPr txBox="1"/>
          <p:nvPr/>
        </p:nvSpPr>
        <p:spPr>
          <a:xfrm>
            <a:off x="6741042" y="4167962"/>
            <a:ext cx="4061637" cy="1200329"/>
          </a:xfrm>
          <a:prstGeom prst="rect">
            <a:avLst/>
          </a:prstGeom>
          <a:noFill/>
        </p:spPr>
        <p:txBody>
          <a:bodyPr wrap="square" rtlCol="0">
            <a:spAutoFit/>
          </a:bodyPr>
          <a:lstStyle/>
          <a:p>
            <a:pPr algn="ctr"/>
            <a:r>
              <a:rPr lang="en-US" sz="3600" dirty="0" smtClean="0"/>
              <a:t>Exercise: classify some real tasks!</a:t>
            </a:r>
            <a:endParaRPr lang="en-US" sz="3600" dirty="0"/>
          </a:p>
        </p:txBody>
      </p:sp>
    </p:spTree>
    <p:extLst>
      <p:ext uri="{BB962C8B-B14F-4D97-AF65-F5344CB8AC3E}">
        <p14:creationId xmlns:p14="http://schemas.microsoft.com/office/powerpoint/2010/main" val="1610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help determine how to approach problems</a:t>
            </a:r>
            <a:endParaRPr lang="en-US" dirty="0"/>
          </a:p>
        </p:txBody>
      </p:sp>
      <p:sp>
        <p:nvSpPr>
          <p:cNvPr id="3" name="Content Placeholder 2"/>
          <p:cNvSpPr>
            <a:spLocks noGrp="1"/>
          </p:cNvSpPr>
          <p:nvPr>
            <p:ph idx="1"/>
          </p:nvPr>
        </p:nvSpPr>
        <p:spPr>
          <a:xfrm>
            <a:off x="561754" y="1655504"/>
            <a:ext cx="9985744" cy="1002635"/>
          </a:xfrm>
        </p:spPr>
        <p:txBody>
          <a:bodyPr>
            <a:normAutofit/>
          </a:bodyPr>
          <a:lstStyle/>
          <a:p>
            <a:pPr marL="0" indent="0">
              <a:buNone/>
            </a:pPr>
            <a:r>
              <a:rPr lang="en-US" sz="2400" b="1" dirty="0" smtClean="0"/>
              <a:t>Static</a:t>
            </a:r>
            <a:r>
              <a:rPr lang="en-US" sz="2400" dirty="0" smtClean="0"/>
              <a:t> -&gt; can focus on getting really high accuracy/utility</a:t>
            </a:r>
          </a:p>
          <a:p>
            <a:pPr marL="0" indent="0">
              <a:buNone/>
            </a:pPr>
            <a:r>
              <a:rPr lang="en-US" sz="2400" b="1" dirty="0" smtClean="0"/>
              <a:t>Dynamic</a:t>
            </a:r>
            <a:r>
              <a:rPr lang="en-US" sz="2400" dirty="0" smtClean="0"/>
              <a:t> -&gt; trade some utility for higher efficiency (speed!)</a:t>
            </a:r>
          </a:p>
        </p:txBody>
      </p:sp>
      <p:sp>
        <p:nvSpPr>
          <p:cNvPr id="4" name="Content Placeholder 2"/>
          <p:cNvSpPr txBox="1">
            <a:spLocks/>
          </p:cNvSpPr>
          <p:nvPr/>
        </p:nvSpPr>
        <p:spPr>
          <a:xfrm>
            <a:off x="4146698" y="3399244"/>
            <a:ext cx="6039293" cy="1002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Episodic</a:t>
            </a:r>
            <a:r>
              <a:rPr lang="en-US" sz="2400" dirty="0" smtClean="0"/>
              <a:t> -&gt; reflex agent with a great model</a:t>
            </a:r>
          </a:p>
          <a:p>
            <a:pPr marL="0" indent="0">
              <a:buFont typeface="Arial"/>
              <a:buNone/>
            </a:pPr>
            <a:r>
              <a:rPr lang="en-US" sz="2400" b="1" dirty="0" smtClean="0"/>
              <a:t>Sequential</a:t>
            </a:r>
            <a:r>
              <a:rPr lang="en-US" sz="2400" dirty="0" smtClean="0"/>
              <a:t> -&gt; need a goal-oriented agent</a:t>
            </a:r>
          </a:p>
        </p:txBody>
      </p:sp>
      <p:sp>
        <p:nvSpPr>
          <p:cNvPr id="5" name="Content Placeholder 2"/>
          <p:cNvSpPr txBox="1">
            <a:spLocks/>
          </p:cNvSpPr>
          <p:nvPr/>
        </p:nvSpPr>
        <p:spPr>
          <a:xfrm>
            <a:off x="1862470" y="5142984"/>
            <a:ext cx="9985744" cy="1002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smtClean="0"/>
              <a:t>Stochastic</a:t>
            </a:r>
            <a:r>
              <a:rPr lang="en-US" sz="2400" dirty="0" smtClean="0"/>
              <a:t> -&gt; need robustness to uncertainty/failure (robots!)</a:t>
            </a:r>
          </a:p>
          <a:p>
            <a:pPr marL="0" indent="0">
              <a:buFont typeface="Arial"/>
              <a:buNone/>
            </a:pPr>
            <a:r>
              <a:rPr lang="en-US" sz="2400" b="1" dirty="0" smtClean="0"/>
              <a:t>Deterministic</a:t>
            </a:r>
            <a:r>
              <a:rPr lang="en-US" sz="2400" dirty="0" smtClean="0"/>
              <a:t> </a:t>
            </a:r>
            <a:r>
              <a:rPr lang="en-US" sz="2400" dirty="0" smtClean="0"/>
              <a:t>-&gt; can focus on efficiency and exactness (Internet crawler)</a:t>
            </a:r>
          </a:p>
        </p:txBody>
      </p:sp>
    </p:spTree>
    <p:extLst>
      <p:ext uri="{BB962C8B-B14F-4D97-AF65-F5344CB8AC3E}">
        <p14:creationId xmlns:p14="http://schemas.microsoft.com/office/powerpoint/2010/main" val="169405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up</a:t>
            </a:r>
            <a:endParaRPr lang="en-US" dirty="0"/>
          </a:p>
        </p:txBody>
      </p:sp>
      <p:sp>
        <p:nvSpPr>
          <p:cNvPr id="3" name="Content Placeholder 2"/>
          <p:cNvSpPr>
            <a:spLocks noGrp="1"/>
          </p:cNvSpPr>
          <p:nvPr>
            <p:ph idx="1"/>
          </p:nvPr>
        </p:nvSpPr>
        <p:spPr/>
        <p:txBody>
          <a:bodyPr/>
          <a:lstStyle/>
          <a:p>
            <a:pPr marL="0" indent="0">
              <a:buNone/>
            </a:pPr>
            <a:r>
              <a:rPr lang="en-US" b="1" dirty="0" smtClean="0"/>
              <a:t>Defining search problems</a:t>
            </a:r>
            <a:r>
              <a:rPr lang="en-US" dirty="0" smtClean="0"/>
              <a:t> – how to choose the right action sequence?</a:t>
            </a:r>
          </a:p>
          <a:p>
            <a:pPr marL="0" indent="0">
              <a:buNone/>
            </a:pPr>
            <a:endParaRPr lang="en-US" b="1" dirty="0"/>
          </a:p>
          <a:p>
            <a:pPr marL="0" indent="0">
              <a:buNone/>
            </a:pPr>
            <a:endParaRPr lang="en-US" b="1" dirty="0" smtClean="0"/>
          </a:p>
          <a:p>
            <a:pPr marL="0" indent="0">
              <a:buNone/>
            </a:pPr>
            <a:r>
              <a:rPr lang="en-US" b="1" dirty="0" smtClean="0"/>
              <a:t>Uninformed search approaches</a:t>
            </a:r>
            <a:r>
              <a:rPr lang="en-US" dirty="0" smtClean="0"/>
              <a:t> – simple reflex agents for searching</a:t>
            </a:r>
            <a:endParaRPr lang="en-US" b="1" dirty="0"/>
          </a:p>
        </p:txBody>
      </p:sp>
    </p:spTree>
    <p:extLst>
      <p:ext uri="{BB962C8B-B14F-4D97-AF65-F5344CB8AC3E}">
        <p14:creationId xmlns:p14="http://schemas.microsoft.com/office/powerpoint/2010/main" val="1692421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 Agents and Environments</a:t>
            </a:r>
            <a:endParaRPr lang="en-US" dirty="0"/>
          </a:p>
        </p:txBody>
      </p:sp>
      <p:sp>
        <p:nvSpPr>
          <p:cNvPr id="3" name="Content Placeholder 2"/>
          <p:cNvSpPr>
            <a:spLocks noGrp="1"/>
          </p:cNvSpPr>
          <p:nvPr>
            <p:ph idx="1"/>
          </p:nvPr>
        </p:nvSpPr>
        <p:spPr/>
        <p:txBody>
          <a:bodyPr/>
          <a:lstStyle/>
          <a:p>
            <a:pPr marL="0" indent="0">
              <a:buNone/>
            </a:pPr>
            <a:r>
              <a:rPr lang="en-US" dirty="0" smtClean="0"/>
              <a:t>Much (though not all!) of AI is concerned with </a:t>
            </a:r>
            <a:r>
              <a:rPr lang="en-US" b="1" dirty="0" smtClean="0"/>
              <a:t>agents</a:t>
            </a:r>
            <a:r>
              <a:rPr lang="en-US" dirty="0" smtClean="0"/>
              <a:t> operating in </a:t>
            </a:r>
            <a:r>
              <a:rPr lang="en-US" b="1" dirty="0" smtClean="0"/>
              <a:t>environments.</a:t>
            </a:r>
            <a:endParaRPr lang="en-US" dirty="0" smtClean="0"/>
          </a:p>
          <a:p>
            <a:pPr marL="0" indent="0">
              <a:buNone/>
            </a:pPr>
            <a:endParaRPr lang="en-US" dirty="0"/>
          </a:p>
          <a:p>
            <a:pPr marL="0" indent="0">
              <a:buNone/>
            </a:pPr>
            <a:r>
              <a:rPr lang="en-US" b="1" dirty="0" smtClean="0"/>
              <a:t>Agent – </a:t>
            </a:r>
            <a:r>
              <a:rPr lang="en-US" dirty="0" smtClean="0"/>
              <a:t>an entity that </a:t>
            </a:r>
            <a:r>
              <a:rPr lang="en-US" i="1" dirty="0" smtClean="0"/>
              <a:t>perceives </a:t>
            </a:r>
            <a:r>
              <a:rPr lang="en-US" dirty="0" smtClean="0"/>
              <a:t>and </a:t>
            </a:r>
            <a:r>
              <a:rPr lang="en-US" i="1" dirty="0" smtClean="0"/>
              <a:t>acts</a:t>
            </a:r>
            <a:endParaRPr lang="en-US" dirty="0" smtClean="0"/>
          </a:p>
          <a:p>
            <a:pPr marL="0" indent="0">
              <a:buNone/>
            </a:pPr>
            <a:endParaRPr lang="en-US" b="1" dirty="0"/>
          </a:p>
          <a:p>
            <a:pPr marL="0" indent="0">
              <a:buNone/>
            </a:pPr>
            <a:r>
              <a:rPr lang="en-US" b="1" dirty="0" smtClean="0"/>
              <a:t>Environment – </a:t>
            </a:r>
            <a:r>
              <a:rPr lang="en-US" dirty="0" smtClean="0"/>
              <a:t>the problem setting</a:t>
            </a:r>
            <a:endParaRPr lang="en-US" b="1" dirty="0"/>
          </a:p>
        </p:txBody>
      </p:sp>
      <p:pic>
        <p:nvPicPr>
          <p:cNvPr id="36" name="Picture 3"/>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781544" y="3441977"/>
            <a:ext cx="3572256" cy="2734986"/>
          </a:xfrm>
          <a:prstGeom prst="rect">
            <a:avLst/>
          </a:prstGeom>
          <a:noFill/>
        </p:spPr>
      </p:pic>
    </p:spTree>
    <p:extLst>
      <p:ext uri="{BB962C8B-B14F-4D97-AF65-F5344CB8AC3E}">
        <p14:creationId xmlns:p14="http://schemas.microsoft.com/office/powerpoint/2010/main" val="180298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Fleshing it 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943894"/>
            <a:ext cx="8229600" cy="4114800"/>
          </a:xfrm>
        </p:spPr>
      </p:pic>
    </p:spTree>
    <p:extLst>
      <p:ext uri="{BB962C8B-B14F-4D97-AF65-F5344CB8AC3E}">
        <p14:creationId xmlns:p14="http://schemas.microsoft.com/office/powerpoint/2010/main" val="10258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Fleshing it 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9686" y="2806994"/>
            <a:ext cx="3994114" cy="1997057"/>
          </a:xfrm>
        </p:spPr>
      </p:pic>
      <p:sp>
        <p:nvSpPr>
          <p:cNvPr id="5" name="TextBox 4"/>
          <p:cNvSpPr txBox="1"/>
          <p:nvPr/>
        </p:nvSpPr>
        <p:spPr>
          <a:xfrm>
            <a:off x="838200" y="1874224"/>
            <a:ext cx="5443870" cy="3862596"/>
          </a:xfrm>
          <a:prstGeom prst="rect">
            <a:avLst/>
          </a:prstGeom>
          <a:noFill/>
        </p:spPr>
        <p:txBody>
          <a:bodyPr wrap="square" rtlCol="0">
            <a:spAutoFit/>
          </a:bodyPr>
          <a:lstStyle/>
          <a:p>
            <a:pPr marL="930275" indent="-930275">
              <a:spcAft>
                <a:spcPts val="1800"/>
              </a:spcAft>
            </a:pPr>
            <a:r>
              <a:rPr lang="en-US" sz="3200" b="1" dirty="0" smtClean="0"/>
              <a:t>P</a:t>
            </a:r>
            <a:r>
              <a:rPr lang="en-US" sz="2400" dirty="0" smtClean="0"/>
              <a:t>erformance – measuring desired outcomes</a:t>
            </a:r>
          </a:p>
          <a:p>
            <a:pPr marL="930275" indent="-930275">
              <a:spcAft>
                <a:spcPts val="1800"/>
              </a:spcAft>
            </a:pPr>
            <a:r>
              <a:rPr lang="en-US" sz="3200" b="1" dirty="0" smtClean="0"/>
              <a:t>E</a:t>
            </a:r>
            <a:r>
              <a:rPr lang="en-US" sz="2400" dirty="0" smtClean="0"/>
              <a:t>nvironment – what populates the task’s world?</a:t>
            </a:r>
          </a:p>
          <a:p>
            <a:pPr marL="930275" indent="-930275">
              <a:spcAft>
                <a:spcPts val="1800"/>
              </a:spcAft>
            </a:pPr>
            <a:r>
              <a:rPr lang="en-US" sz="3200" b="1" dirty="0" smtClean="0"/>
              <a:t>A</a:t>
            </a:r>
            <a:r>
              <a:rPr lang="en-US" sz="2400" dirty="0" smtClean="0"/>
              <a:t>ctuators – what can the agent act with?</a:t>
            </a:r>
          </a:p>
          <a:p>
            <a:pPr marL="930275" indent="-930275">
              <a:spcAft>
                <a:spcPts val="1800"/>
              </a:spcAft>
            </a:pPr>
            <a:r>
              <a:rPr lang="en-US" sz="3200" b="1" dirty="0" smtClean="0"/>
              <a:t>S</a:t>
            </a:r>
            <a:r>
              <a:rPr lang="en-US" sz="2400" dirty="0" smtClean="0"/>
              <a:t>ensors – how can the agent perceive the world?</a:t>
            </a:r>
            <a:endParaRPr lang="en-US" sz="2400" b="1" dirty="0"/>
          </a:p>
        </p:txBody>
      </p:sp>
    </p:spTree>
    <p:extLst>
      <p:ext uri="{BB962C8B-B14F-4D97-AF65-F5344CB8AC3E}">
        <p14:creationId xmlns:p14="http://schemas.microsoft.com/office/powerpoint/2010/main" val="31508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Arnold’s PEAS?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1496598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PEAS in a taxi</a:t>
            </a:r>
            <a:endParaRPr lang="en-US" dirty="0"/>
          </a:p>
        </p:txBody>
      </p:sp>
      <p:sp>
        <p:nvSpPr>
          <p:cNvPr id="3" name="Content Placeholder 2"/>
          <p:cNvSpPr>
            <a:spLocks noGrp="1"/>
          </p:cNvSpPr>
          <p:nvPr>
            <p:ph idx="1"/>
          </p:nvPr>
        </p:nvSpPr>
        <p:spPr>
          <a:xfrm>
            <a:off x="838200" y="1825625"/>
            <a:ext cx="3967716" cy="641128"/>
          </a:xfrm>
        </p:spPr>
        <p:txBody>
          <a:bodyPr/>
          <a:lstStyle/>
          <a:p>
            <a:pPr marL="0" indent="0">
              <a:buNone/>
            </a:pPr>
            <a:r>
              <a:rPr lang="en-US" dirty="0" smtClean="0"/>
              <a:t>Automated taxi driver</a:t>
            </a:r>
          </a:p>
        </p:txBody>
      </p:sp>
      <p:sp>
        <p:nvSpPr>
          <p:cNvPr id="4" name="TextBox 3"/>
          <p:cNvSpPr txBox="1"/>
          <p:nvPr/>
        </p:nvSpPr>
        <p:spPr>
          <a:xfrm>
            <a:off x="1403498" y="2636874"/>
            <a:ext cx="8995144" cy="2400657"/>
          </a:xfrm>
          <a:prstGeom prst="rect">
            <a:avLst/>
          </a:prstGeom>
          <a:noFill/>
        </p:spPr>
        <p:txBody>
          <a:bodyPr wrap="square" rtlCol="0">
            <a:spAutoFit/>
          </a:bodyPr>
          <a:lstStyle/>
          <a:p>
            <a:pPr marL="930275" indent="-930275">
              <a:spcAft>
                <a:spcPts val="1200"/>
              </a:spcAft>
            </a:pPr>
            <a:r>
              <a:rPr lang="en-US" sz="2400" b="1" dirty="0" smtClean="0"/>
              <a:t>Performance</a:t>
            </a:r>
            <a:r>
              <a:rPr lang="en-US" sz="2400" dirty="0" smtClean="0"/>
              <a:t> – Safe, fast, legal, comfortable trip, maximize profits</a:t>
            </a:r>
          </a:p>
          <a:p>
            <a:pPr marL="930275" indent="-930275">
              <a:spcAft>
                <a:spcPts val="1200"/>
              </a:spcAft>
            </a:pPr>
            <a:r>
              <a:rPr lang="en-US" sz="2400" b="1" dirty="0" smtClean="0"/>
              <a:t>Environment</a:t>
            </a:r>
            <a:r>
              <a:rPr lang="en-US" sz="2400" dirty="0" smtClean="0"/>
              <a:t> – Roads, other traffic, pedestrians, customers</a:t>
            </a:r>
          </a:p>
          <a:p>
            <a:pPr marL="930275" indent="-930275">
              <a:spcAft>
                <a:spcPts val="1200"/>
              </a:spcAft>
            </a:pPr>
            <a:r>
              <a:rPr lang="en-US" sz="2400" b="1" dirty="0" smtClean="0"/>
              <a:t>Actuators </a:t>
            </a:r>
            <a:r>
              <a:rPr lang="en-US" sz="2400" dirty="0" smtClean="0"/>
              <a:t>– Steering, accelerator, brake, signals, horn, display</a:t>
            </a:r>
          </a:p>
          <a:p>
            <a:pPr marL="930275" indent="-930275">
              <a:spcAft>
                <a:spcPts val="1200"/>
              </a:spcAft>
            </a:pPr>
            <a:r>
              <a:rPr lang="en-US" sz="2400" b="1" dirty="0" smtClean="0"/>
              <a:t>Sensors - </a:t>
            </a:r>
            <a:r>
              <a:rPr lang="en-US" sz="2400" dirty="0" smtClean="0"/>
              <a:t>Cameras, sonar, speedometer, GPS, odometer, accelerometer, engine sensors, microphone/keyboard</a:t>
            </a:r>
            <a:endParaRPr lang="en-US" sz="2400" b="1" dirty="0"/>
          </a:p>
        </p:txBody>
      </p:sp>
    </p:spTree>
    <p:extLst>
      <p:ext uri="{BB962C8B-B14F-4D97-AF65-F5344CB8AC3E}">
        <p14:creationId xmlns:p14="http://schemas.microsoft.com/office/powerpoint/2010/main" val="38103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pick some PEAS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57402986"/>
              </p:ext>
            </p:extLst>
          </p:nvPr>
        </p:nvGraphicFramePr>
        <p:xfrm>
          <a:off x="1487377" y="1655329"/>
          <a:ext cx="7741684" cy="4192578"/>
        </p:xfrm>
        <a:graphic>
          <a:graphicData uri="http://schemas.openxmlformats.org/drawingml/2006/table">
            <a:tbl>
              <a:tblPr firstRow="1" bandRow="1">
                <a:tableStyleId>{5C22544A-7EE6-4342-B048-85BDC9FD1C3A}</a:tableStyleId>
              </a:tblPr>
              <a:tblGrid>
                <a:gridCol w="3870842"/>
                <a:gridCol w="3870842"/>
              </a:tblGrid>
              <a:tr h="2096289">
                <a:tc>
                  <a:txBody>
                    <a:bodyPr/>
                    <a:lstStyle/>
                    <a:p>
                      <a:r>
                        <a:rPr lang="en-US" sz="2400" dirty="0" smtClean="0">
                          <a:solidFill>
                            <a:schemeClr val="tx1"/>
                          </a:solidFill>
                        </a:rPr>
                        <a:t>Group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chemeClr val="tx1"/>
                          </a:solidFill>
                        </a:rPr>
                        <a:t>Group 2</a:t>
                      </a:r>
                      <a:endParaRPr 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096289">
                <a:tc>
                  <a:txBody>
                    <a:bodyPr/>
                    <a:lstStyle/>
                    <a:p>
                      <a:r>
                        <a:rPr lang="en-US" sz="2400" b="1" dirty="0" smtClean="0">
                          <a:solidFill>
                            <a:schemeClr val="tx1"/>
                          </a:solidFill>
                        </a:rPr>
                        <a:t>Group 3</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tx1"/>
                          </a:solidFill>
                        </a:rPr>
                        <a:t>Group 4</a:t>
                      </a:r>
                      <a:endParaRPr 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TextBox 4"/>
          <p:cNvSpPr txBox="1"/>
          <p:nvPr/>
        </p:nvSpPr>
        <p:spPr>
          <a:xfrm>
            <a:off x="1743740" y="2275367"/>
            <a:ext cx="3530009" cy="1077218"/>
          </a:xfrm>
          <a:prstGeom prst="rect">
            <a:avLst/>
          </a:prstGeom>
          <a:noFill/>
        </p:spPr>
        <p:txBody>
          <a:bodyPr wrap="square" rtlCol="0">
            <a:spAutoFit/>
          </a:bodyPr>
          <a:lstStyle/>
          <a:p>
            <a:pPr algn="ctr"/>
            <a:r>
              <a:rPr lang="en-US" sz="3200" dirty="0" smtClean="0"/>
              <a:t>Grocery store shelf-stocking robot</a:t>
            </a:r>
            <a:endParaRPr lang="en-US" sz="3200" dirty="0"/>
          </a:p>
        </p:txBody>
      </p:sp>
      <p:sp>
        <p:nvSpPr>
          <p:cNvPr id="6" name="TextBox 5"/>
          <p:cNvSpPr txBox="1"/>
          <p:nvPr/>
        </p:nvSpPr>
        <p:spPr>
          <a:xfrm>
            <a:off x="5530112" y="2275367"/>
            <a:ext cx="3530009" cy="1077218"/>
          </a:xfrm>
          <a:prstGeom prst="rect">
            <a:avLst/>
          </a:prstGeom>
          <a:noFill/>
        </p:spPr>
        <p:txBody>
          <a:bodyPr wrap="square" rtlCol="0">
            <a:spAutoFit/>
          </a:bodyPr>
          <a:lstStyle/>
          <a:p>
            <a:pPr algn="ctr"/>
            <a:r>
              <a:rPr lang="en-US" sz="3200" dirty="0" smtClean="0"/>
              <a:t>Twitter bot to flag hate speech</a:t>
            </a:r>
            <a:endParaRPr lang="en-US" sz="3200" dirty="0"/>
          </a:p>
        </p:txBody>
      </p:sp>
      <p:sp>
        <p:nvSpPr>
          <p:cNvPr id="7" name="TextBox 6"/>
          <p:cNvSpPr txBox="1"/>
          <p:nvPr/>
        </p:nvSpPr>
        <p:spPr>
          <a:xfrm>
            <a:off x="1743739" y="4447953"/>
            <a:ext cx="3530009" cy="1077218"/>
          </a:xfrm>
          <a:prstGeom prst="rect">
            <a:avLst/>
          </a:prstGeom>
          <a:noFill/>
        </p:spPr>
        <p:txBody>
          <a:bodyPr wrap="square" rtlCol="0">
            <a:spAutoFit/>
          </a:bodyPr>
          <a:lstStyle/>
          <a:p>
            <a:pPr algn="ctr"/>
            <a:r>
              <a:rPr lang="en-US" sz="3200" dirty="0" smtClean="0"/>
              <a:t>Medical diagnosis system</a:t>
            </a:r>
            <a:endParaRPr lang="en-US" sz="3200" dirty="0"/>
          </a:p>
        </p:txBody>
      </p:sp>
      <p:sp>
        <p:nvSpPr>
          <p:cNvPr id="8" name="TextBox 7"/>
          <p:cNvSpPr txBox="1"/>
          <p:nvPr/>
        </p:nvSpPr>
        <p:spPr>
          <a:xfrm>
            <a:off x="5530112" y="4447953"/>
            <a:ext cx="3530009" cy="1077218"/>
          </a:xfrm>
          <a:prstGeom prst="rect">
            <a:avLst/>
          </a:prstGeom>
          <a:noFill/>
        </p:spPr>
        <p:txBody>
          <a:bodyPr wrap="square" rtlCol="0">
            <a:spAutoFit/>
          </a:bodyPr>
          <a:lstStyle/>
          <a:p>
            <a:pPr algn="ctr"/>
            <a:r>
              <a:rPr lang="en-US" sz="3200" dirty="0" smtClean="0"/>
              <a:t>Interactive English tutor</a:t>
            </a:r>
            <a:endParaRPr lang="en-US" sz="3200" dirty="0"/>
          </a:p>
        </p:txBody>
      </p:sp>
      <p:sp>
        <p:nvSpPr>
          <p:cNvPr id="10" name="TextBox 9"/>
          <p:cNvSpPr txBox="1"/>
          <p:nvPr/>
        </p:nvSpPr>
        <p:spPr>
          <a:xfrm>
            <a:off x="9591748" y="2728261"/>
            <a:ext cx="2296633" cy="2046714"/>
          </a:xfrm>
          <a:prstGeom prst="rect">
            <a:avLst/>
          </a:prstGeom>
          <a:noFill/>
        </p:spPr>
        <p:txBody>
          <a:bodyPr wrap="square" rtlCol="0">
            <a:spAutoFit/>
          </a:bodyPr>
          <a:lstStyle/>
          <a:p>
            <a:pPr>
              <a:spcAft>
                <a:spcPts val="600"/>
              </a:spcAft>
            </a:pPr>
            <a:r>
              <a:rPr lang="en-US" sz="2800" b="1" dirty="0" smtClean="0"/>
              <a:t>P</a:t>
            </a:r>
            <a:r>
              <a:rPr lang="en-US" sz="2800" dirty="0" smtClean="0"/>
              <a:t>erformance</a:t>
            </a:r>
          </a:p>
          <a:p>
            <a:pPr>
              <a:spcAft>
                <a:spcPts val="600"/>
              </a:spcAft>
            </a:pPr>
            <a:r>
              <a:rPr lang="en-US" sz="2800" b="1" dirty="0" smtClean="0"/>
              <a:t>E</a:t>
            </a:r>
            <a:r>
              <a:rPr lang="en-US" sz="2800" dirty="0" smtClean="0"/>
              <a:t>nvironment</a:t>
            </a:r>
          </a:p>
          <a:p>
            <a:pPr>
              <a:spcAft>
                <a:spcPts val="600"/>
              </a:spcAft>
            </a:pPr>
            <a:r>
              <a:rPr lang="en-US" sz="2800" b="1" dirty="0" smtClean="0"/>
              <a:t>A</a:t>
            </a:r>
            <a:r>
              <a:rPr lang="en-US" sz="2800" dirty="0" smtClean="0"/>
              <a:t>ctuators</a:t>
            </a:r>
          </a:p>
          <a:p>
            <a:pPr>
              <a:spcAft>
                <a:spcPts val="600"/>
              </a:spcAft>
            </a:pPr>
            <a:r>
              <a:rPr lang="en-US" sz="2800" b="1" dirty="0" smtClean="0"/>
              <a:t>S</a:t>
            </a:r>
            <a:r>
              <a:rPr lang="en-US" sz="2800" dirty="0" smtClean="0"/>
              <a:t>ensors</a:t>
            </a:r>
            <a:endParaRPr lang="en-US" sz="2800" b="1" dirty="0"/>
          </a:p>
        </p:txBody>
      </p:sp>
    </p:spTree>
    <p:extLst>
      <p:ext uri="{BB962C8B-B14F-4D97-AF65-F5344CB8AC3E}">
        <p14:creationId xmlns:p14="http://schemas.microsoft.com/office/powerpoint/2010/main" val="899601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3483</TotalTime>
  <Words>1554</Words>
  <Application>Microsoft Macintosh PowerPoint</Application>
  <PresentationFormat>Widescreen</PresentationFormat>
  <Paragraphs>281</Paragraphs>
  <Slides>32</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Calibri</vt:lpstr>
      <vt:lpstr>Calibri Light</vt:lpstr>
      <vt:lpstr>Arial</vt:lpstr>
      <vt:lpstr>Office Theme</vt:lpstr>
      <vt:lpstr>Photo Editor Photo</vt:lpstr>
      <vt:lpstr>Announcements</vt:lpstr>
      <vt:lpstr>What is AI?</vt:lpstr>
      <vt:lpstr>Fundamental question for this lecture (and really this whole class!):</vt:lpstr>
      <vt:lpstr>AI – Agents and Environments</vt:lpstr>
      <vt:lpstr>Fleshing it out</vt:lpstr>
      <vt:lpstr>Fleshing it out</vt:lpstr>
      <vt:lpstr>Arnold’s PEAS?</vt:lpstr>
      <vt:lpstr>PEAS in a taxi</vt:lpstr>
      <vt:lpstr>Exercise - pick some PEAS</vt:lpstr>
      <vt:lpstr>What makes an Agent?</vt:lpstr>
      <vt:lpstr>What makes one rational?</vt:lpstr>
      <vt:lpstr>Our sample agents</vt:lpstr>
      <vt:lpstr>Reflex Agents</vt:lpstr>
      <vt:lpstr>Simple Reflex Agent</vt:lpstr>
      <vt:lpstr>Model Reflex Agent</vt:lpstr>
      <vt:lpstr>Reflex Agents</vt:lpstr>
      <vt:lpstr>Planning Agents</vt:lpstr>
      <vt:lpstr>Goal-based Agents</vt:lpstr>
      <vt:lpstr>Utility-based Agents</vt:lpstr>
      <vt:lpstr>Summary</vt:lpstr>
      <vt:lpstr>AI – Agents and Environments</vt:lpstr>
      <vt:lpstr>Kinds of task environments</vt:lpstr>
      <vt:lpstr>Fully observable vs partially observable</vt:lpstr>
      <vt:lpstr>Single agent vs Multiagent</vt:lpstr>
      <vt:lpstr>Deterministic vs Stochastic</vt:lpstr>
      <vt:lpstr>Episodic vs Sequential</vt:lpstr>
      <vt:lpstr>Static vs Dynamic</vt:lpstr>
      <vt:lpstr>Discrete vs Continuous</vt:lpstr>
      <vt:lpstr>Bonus: level of agent knowledge</vt:lpstr>
      <vt:lpstr>Kinds of task environments</vt:lpstr>
      <vt:lpstr>These help determine how to approach problems</vt:lpstr>
      <vt:lpstr>Next 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Newman-Griffis, Denis R.</cp:lastModifiedBy>
  <cp:revision>82</cp:revision>
  <dcterms:created xsi:type="dcterms:W3CDTF">2017-08-18T18:18:42Z</dcterms:created>
  <dcterms:modified xsi:type="dcterms:W3CDTF">2017-08-25T22:02:44Z</dcterms:modified>
</cp:coreProperties>
</file>